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75" r:id="rId3"/>
    <p:sldId id="597" r:id="rId4"/>
    <p:sldId id="598" r:id="rId5"/>
    <p:sldId id="599" r:id="rId6"/>
    <p:sldId id="600" r:id="rId7"/>
    <p:sldId id="615" r:id="rId8"/>
    <p:sldId id="601" r:id="rId9"/>
    <p:sldId id="603" r:id="rId10"/>
    <p:sldId id="608" r:id="rId11"/>
    <p:sldId id="612" r:id="rId12"/>
    <p:sldId id="610" r:id="rId13"/>
    <p:sldId id="609" r:id="rId14"/>
    <p:sldId id="613" r:id="rId15"/>
    <p:sldId id="611" r:id="rId16"/>
    <p:sldId id="616" r:id="rId17"/>
    <p:sldId id="614" r:id="rId18"/>
    <p:sldId id="259" r:id="rId19"/>
  </p:sldIdLst>
  <p:sldSz cx="1218882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8" autoAdjust="0"/>
    <p:restoredTop sz="92981" autoAdjust="0"/>
  </p:normalViewPr>
  <p:slideViewPr>
    <p:cSldViewPr snapToGrid="0" snapToObjects="1">
      <p:cViewPr>
        <p:scale>
          <a:sx n="124" d="100"/>
          <a:sy n="124" d="100"/>
        </p:scale>
        <p:origin x="128" y="24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F3201-1AE3-CB42-B4BF-89F26A2CEB8B}" type="datetimeFigureOut">
              <a:rPr lang="es-CO" smtClean="0"/>
              <a:t>16/10/23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2DF3A-400E-5E4C-8985-D32F88511E8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899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92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119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6536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9105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341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5072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8559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998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401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2214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525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524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900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9464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178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7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5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9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1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7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2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7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2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0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0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DC6D-0167-3A4F-A6F0-379DDECBCE93}" type="datetimeFigureOut">
              <a:rPr lang="es-ES" smtClean="0"/>
              <a:t>16/10/23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51.png"/><Relationship Id="rId3" Type="http://schemas.openxmlformats.org/officeDocument/2006/relationships/image" Target="../media/image3.jpg"/><Relationship Id="rId7" Type="http://schemas.openxmlformats.org/officeDocument/2006/relationships/image" Target="../media/image190.png"/><Relationship Id="rId12" Type="http://schemas.openxmlformats.org/officeDocument/2006/relationships/image" Target="../media/image2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.wmf"/><Relationship Id="rId10" Type="http://schemas.openxmlformats.org/officeDocument/2006/relationships/image" Target="../media/image22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11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56.png"/><Relationship Id="rId3" Type="http://schemas.openxmlformats.org/officeDocument/2006/relationships/image" Target="../media/image3.jpg"/><Relationship Id="rId7" Type="http://schemas.openxmlformats.org/officeDocument/2006/relationships/image" Target="../media/image21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54.png"/><Relationship Id="rId5" Type="http://schemas.openxmlformats.org/officeDocument/2006/relationships/image" Target="../media/image4.wmf"/><Relationship Id="rId10" Type="http://schemas.openxmlformats.org/officeDocument/2006/relationships/image" Target="../media/image25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1.pn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69.png"/><Relationship Id="rId3" Type="http://schemas.openxmlformats.org/officeDocument/2006/relationships/image" Target="../media/image3.jpg"/><Relationship Id="rId7" Type="http://schemas.openxmlformats.org/officeDocument/2006/relationships/image" Target="../media/image211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7.png"/><Relationship Id="rId5" Type="http://schemas.openxmlformats.org/officeDocument/2006/relationships/image" Target="../media/image4.wmf"/><Relationship Id="rId10" Type="http://schemas.openxmlformats.org/officeDocument/2006/relationships/image" Target="../media/image25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1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4.w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jp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4.wmf"/><Relationship Id="rId10" Type="http://schemas.openxmlformats.org/officeDocument/2006/relationships/image" Target="../media/image25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11" Type="http://schemas.openxmlformats.org/officeDocument/2006/relationships/image" Target="../media/image23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4.w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CCDDE3-20D9-CB92-0D88-BDCCFAFA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176" cy="686931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A77A8F-F687-457C-5682-94EBAA326EBF}"/>
              </a:ext>
            </a:extLst>
          </p:cNvPr>
          <p:cNvSpPr txBox="1"/>
          <p:nvPr/>
        </p:nvSpPr>
        <p:spPr>
          <a:xfrm>
            <a:off x="2136935" y="2228671"/>
            <a:ext cx="7908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IMPLEMENTACIÓN DE ALGORITMOS DE ESTADO SIMPLE EN PROBLEMAS CONTINUOS, DISCRETOS Y BINARIOS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FBB63A-17EF-F62E-0BA5-B120D6AE96F0}"/>
              </a:ext>
            </a:extLst>
          </p:cNvPr>
          <p:cNvSpPr txBox="1"/>
          <p:nvPr/>
        </p:nvSpPr>
        <p:spPr>
          <a:xfrm>
            <a:off x="3209587" y="4490578"/>
            <a:ext cx="5772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Ing. Fernando Fernández Majé</a:t>
            </a:r>
          </a:p>
          <a:p>
            <a:pPr algn="ctr"/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Mag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. Camilo Enrique Romero Parra</a:t>
            </a:r>
          </a:p>
          <a:p>
            <a:pPr algn="ctr"/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Profesor: PhD. Carlos Alberto Cobos</a:t>
            </a:r>
          </a:p>
          <a:p>
            <a:pPr algn="ctr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Maestría en Computación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Facultad de Ingeniería Electrónica y Telecomunicaciones</a:t>
            </a: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4D2B663A-D57A-BE27-C790-271FA294F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900" y="295545"/>
            <a:ext cx="1212673" cy="138783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77D82C-CFF5-A3FD-59F9-5CF5A2AC8E96}"/>
              </a:ext>
            </a:extLst>
          </p:cNvPr>
          <p:cNvSpPr txBox="1"/>
          <p:nvPr/>
        </p:nvSpPr>
        <p:spPr>
          <a:xfrm>
            <a:off x="3019425" y="3775123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OPTIMIZACIÓN DE MODELOS USANDO METAHEURÍSTICAS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677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33" y="-9528"/>
            <a:ext cx="12170364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EC490F2-8737-81BE-C4A4-989CC35E7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17"/>
            <a:ext cx="4260700" cy="31955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3255490-C458-7DB8-BF28-99AB256B0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650" y="-1"/>
            <a:ext cx="4343191" cy="325739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DDE5BC0-1638-5150-16B6-9FA425084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98" y="26242"/>
            <a:ext cx="4343190" cy="32573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3826058-7FC4-673C-2F64-D25AEBF20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848" y="3590335"/>
            <a:ext cx="4260700" cy="319552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4D36BB6-E63C-3830-2F50-77C36F84D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479" y="3600609"/>
            <a:ext cx="4272967" cy="32047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524B329-23BF-A47E-6EFB-84A4DC2F2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756" y="3579944"/>
            <a:ext cx="4260701" cy="31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6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" y="10273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Mochila Binaria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obtenidos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028709" y="965763"/>
            <a:ext cx="620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>
                <a:effectLst/>
              </a:rPr>
              <a:t>Test no paramétrico funciones continuas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499A1B-2E46-D925-BE38-83487A6AA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35" y="2379525"/>
            <a:ext cx="3052804" cy="112260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5B780E1-08D9-8E07-A737-8206665EDA5E}"/>
              </a:ext>
            </a:extLst>
          </p:cNvPr>
          <p:cNvSpPr txBox="1"/>
          <p:nvPr/>
        </p:nvSpPr>
        <p:spPr>
          <a:xfrm>
            <a:off x="1401040" y="1974740"/>
            <a:ext cx="1312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Friedman</a:t>
            </a:r>
            <a:endParaRPr lang="es-CO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6F5F392-AC3E-F0DA-773F-E4577CD9D635}"/>
                  </a:ext>
                </a:extLst>
              </p:cNvPr>
              <p:cNvSpPr txBox="1"/>
              <p:nvPr/>
            </p:nvSpPr>
            <p:spPr>
              <a:xfrm>
                <a:off x="22513" y="3572752"/>
                <a:ext cx="42399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𝟎𝟕𝟖𝟓𝟓𝟑𝟏𝟓𝟗𝟖𝟒𝟑𝟒𝟎𝟐𝟎𝟓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6F5F392-AC3E-F0DA-773F-E4577CD9D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3" y="3572752"/>
                <a:ext cx="4239958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4BDFEED4-62AA-1F7E-15D9-04CB730528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70" t="19742" b="31658"/>
          <a:stretch/>
        </p:blipFill>
        <p:spPr>
          <a:xfrm>
            <a:off x="6414190" y="2054178"/>
            <a:ext cx="5113804" cy="958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315319E-DC8A-1738-E805-E886A2CAD8F0}"/>
                  </a:ext>
                </a:extLst>
              </p:cNvPr>
              <p:cNvSpPr txBox="1"/>
              <p:nvPr/>
            </p:nvSpPr>
            <p:spPr>
              <a:xfrm>
                <a:off x="4875536" y="2215349"/>
                <a:ext cx="13123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315319E-DC8A-1738-E805-E886A2CA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536" y="2215349"/>
                <a:ext cx="131239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2699FFA0-D57A-1AE9-6506-D2F967B4F3CF}"/>
              </a:ext>
            </a:extLst>
          </p:cNvPr>
          <p:cNvSpPr txBox="1"/>
          <p:nvPr/>
        </p:nvSpPr>
        <p:spPr>
          <a:xfrm>
            <a:off x="8412872" y="1681024"/>
            <a:ext cx="1116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Nemenyi</a:t>
            </a:r>
            <a:r>
              <a:rPr lang="en-US" dirty="0"/>
              <a:t> 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D84B5D0-8705-C900-150F-4F4758EC93A1}"/>
                  </a:ext>
                </a:extLst>
              </p:cNvPr>
              <p:cNvSpPr txBox="1"/>
              <p:nvPr/>
            </p:nvSpPr>
            <p:spPr>
              <a:xfrm>
                <a:off x="4390744" y="2510616"/>
                <a:ext cx="20770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𝟎𝟎𝟖𝟑𝟑𝟑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D84B5D0-8705-C900-150F-4F4758EC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44" y="2510616"/>
                <a:ext cx="207703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n 19">
            <a:extLst>
              <a:ext uri="{FF2B5EF4-FFF2-40B4-BE49-F238E27FC236}">
                <a16:creationId xmlns:a16="http://schemas.microsoft.com/office/drawing/2014/main" id="{7BB1DE9F-EC67-607B-6556-D46DAF8A181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057" t="20516" b="31603"/>
          <a:stretch/>
        </p:blipFill>
        <p:spPr>
          <a:xfrm>
            <a:off x="6414190" y="3211180"/>
            <a:ext cx="5177234" cy="958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FB74C3C-61C2-48FA-9C2F-CAD838DA39AD}"/>
                  </a:ext>
                </a:extLst>
              </p:cNvPr>
              <p:cNvSpPr txBox="1"/>
              <p:nvPr/>
            </p:nvSpPr>
            <p:spPr>
              <a:xfrm>
                <a:off x="4858458" y="3442893"/>
                <a:ext cx="13123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FB74C3C-61C2-48FA-9C2F-CAD838DA3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458" y="3442893"/>
                <a:ext cx="131239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C3FC162-8325-953E-12DF-9A1E37F08431}"/>
                  </a:ext>
                </a:extLst>
              </p:cNvPr>
              <p:cNvSpPr txBox="1"/>
              <p:nvPr/>
            </p:nvSpPr>
            <p:spPr>
              <a:xfrm>
                <a:off x="4339243" y="3743745"/>
                <a:ext cx="218003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𝟎𝟏𝟔𝟔𝟔𝟕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C3FC162-8325-953E-12DF-9A1E37F0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43" y="3743745"/>
                <a:ext cx="218003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B642DC09-08A6-4E1C-7FB7-E8FB9573C564}"/>
              </a:ext>
            </a:extLst>
          </p:cNvPr>
          <p:cNvSpPr txBox="1"/>
          <p:nvPr/>
        </p:nvSpPr>
        <p:spPr>
          <a:xfrm>
            <a:off x="5438214" y="4475967"/>
            <a:ext cx="1312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Wilcoxson</a:t>
            </a:r>
            <a:endParaRPr lang="es-CO" sz="20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E2E5961-B619-7319-AA88-F15750BED2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8346" y="4892374"/>
            <a:ext cx="5612130" cy="1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8" grpId="0"/>
      <p:bldP spid="19" grpId="0"/>
      <p:bldP spid="21" grpId="0"/>
      <p:bldP spid="22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1" y="-7851"/>
            <a:ext cx="12170364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4847917" y="-7851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u="none" strike="noStrike" dirty="0">
                <a:effectLst/>
              </a:rPr>
              <a:t>Mochila binaria</a:t>
            </a:r>
            <a:endParaRPr lang="es-CO" sz="2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5AE537-D1C7-A400-9CFD-64C553597D7B}"/>
              </a:ext>
            </a:extLst>
          </p:cNvPr>
          <p:cNvSpPr txBox="1"/>
          <p:nvPr/>
        </p:nvSpPr>
        <p:spPr>
          <a:xfrm>
            <a:off x="4506890" y="411970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GRASP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68068A9-C5D2-491D-B776-689F8D65A5F9}"/>
              </a:ext>
            </a:extLst>
          </p:cNvPr>
          <p:cNvSpPr txBox="1"/>
          <p:nvPr/>
        </p:nvSpPr>
        <p:spPr>
          <a:xfrm>
            <a:off x="4506890" y="3505651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HCRR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92611B-1A14-1DF9-E9C6-761249700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60" y="729763"/>
            <a:ext cx="7205250" cy="25424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94391C-AA91-4296-75A5-6B0715C8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87" y="3850386"/>
            <a:ext cx="7008997" cy="273431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1A197EA-73DA-0F38-A59F-2C045989DE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329"/>
          <a:stretch/>
        </p:blipFill>
        <p:spPr>
          <a:xfrm>
            <a:off x="7416581" y="723413"/>
            <a:ext cx="4394419" cy="254973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8D2C492-89A3-B4A2-A0D6-640E20A2F94C}"/>
              </a:ext>
            </a:extLst>
          </p:cNvPr>
          <p:cNvSpPr txBox="1"/>
          <p:nvPr/>
        </p:nvSpPr>
        <p:spPr>
          <a:xfrm>
            <a:off x="9375151" y="433619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0B13BD0-AB68-608B-9829-D95D877712FD}"/>
              </a:ext>
            </a:extLst>
          </p:cNvPr>
          <p:cNvSpPr txBox="1"/>
          <p:nvPr/>
        </p:nvSpPr>
        <p:spPr>
          <a:xfrm>
            <a:off x="9375151" y="3505651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SA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308726C-7E07-7D0F-4463-4832B76BAD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64"/>
          <a:stretch/>
        </p:blipFill>
        <p:spPr>
          <a:xfrm>
            <a:off x="7317683" y="3856735"/>
            <a:ext cx="4556090" cy="273431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127DEF8-8FC5-92B1-4DD6-70024DB9E62C}"/>
              </a:ext>
            </a:extLst>
          </p:cNvPr>
          <p:cNvSpPr/>
          <p:nvPr/>
        </p:nvSpPr>
        <p:spPr>
          <a:xfrm>
            <a:off x="3241460" y="1352781"/>
            <a:ext cx="357301" cy="11730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ABB0108-A4FB-4C0F-2BE3-DB6101F7DEDA}"/>
              </a:ext>
            </a:extLst>
          </p:cNvPr>
          <p:cNvSpPr/>
          <p:nvPr/>
        </p:nvSpPr>
        <p:spPr>
          <a:xfrm>
            <a:off x="3355975" y="4526516"/>
            <a:ext cx="357301" cy="11730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BA19640-5695-8B42-79C7-799415DAABAA}"/>
              </a:ext>
            </a:extLst>
          </p:cNvPr>
          <p:cNvSpPr/>
          <p:nvPr/>
        </p:nvSpPr>
        <p:spPr>
          <a:xfrm>
            <a:off x="7882116" y="4527597"/>
            <a:ext cx="357301" cy="11730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F90CF72-D848-4410-99FF-59E7A6F7C41D}"/>
              </a:ext>
            </a:extLst>
          </p:cNvPr>
          <p:cNvSpPr/>
          <p:nvPr/>
        </p:nvSpPr>
        <p:spPr>
          <a:xfrm>
            <a:off x="3241460" y="1500515"/>
            <a:ext cx="357301" cy="11730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6F8D9A-25FD-A2BD-892D-B956A2411320}"/>
              </a:ext>
            </a:extLst>
          </p:cNvPr>
          <p:cNvSpPr/>
          <p:nvPr/>
        </p:nvSpPr>
        <p:spPr>
          <a:xfrm>
            <a:off x="2778102" y="4682313"/>
            <a:ext cx="924200" cy="11580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4E91A95-2BFF-5360-8B2B-16F4D1CD3B34}"/>
              </a:ext>
            </a:extLst>
          </p:cNvPr>
          <p:cNvSpPr/>
          <p:nvPr/>
        </p:nvSpPr>
        <p:spPr>
          <a:xfrm>
            <a:off x="7597310" y="4690375"/>
            <a:ext cx="642108" cy="10774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6F46F32-91B9-4084-1441-05E037EA7008}"/>
              </a:ext>
            </a:extLst>
          </p:cNvPr>
          <p:cNvSpPr/>
          <p:nvPr/>
        </p:nvSpPr>
        <p:spPr>
          <a:xfrm>
            <a:off x="3092208" y="2972164"/>
            <a:ext cx="491335" cy="117302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CB06CC8-95B2-5F7E-E28D-0C53A8EA6C92}"/>
              </a:ext>
            </a:extLst>
          </p:cNvPr>
          <p:cNvSpPr/>
          <p:nvPr/>
        </p:nvSpPr>
        <p:spPr>
          <a:xfrm>
            <a:off x="3043347" y="3117584"/>
            <a:ext cx="552995" cy="133166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59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4" grpId="0"/>
      <p:bldP spid="17" grpId="0"/>
      <p:bldP spid="2" grpId="0" animBg="1"/>
      <p:bldP spid="6" grpId="0" animBg="1"/>
      <p:bldP spid="10" grpId="0" animBg="1"/>
      <p:bldP spid="11" grpId="0" animBg="1"/>
      <p:bldP spid="12" grpId="0" animBg="1"/>
      <p:bldP spid="15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0"/>
            <a:ext cx="12170364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0E44EA-2EE6-0E9D-4198-26DAC9ADB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8" t="7125" r="8458"/>
          <a:stretch/>
        </p:blipFill>
        <p:spPr>
          <a:xfrm>
            <a:off x="5977450" y="15030"/>
            <a:ext cx="4352783" cy="33826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1B746C6-3769-99D2-4A53-E5A893D17F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0" t="3861" r="4657"/>
          <a:stretch/>
        </p:blipFill>
        <p:spPr>
          <a:xfrm>
            <a:off x="5987388" y="3445581"/>
            <a:ext cx="4342845" cy="33749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A557ADA-E8F5-37FD-BBBD-C9952A4C36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66" r="7694"/>
          <a:stretch/>
        </p:blipFill>
        <p:spPr>
          <a:xfrm>
            <a:off x="900913" y="3459038"/>
            <a:ext cx="4439282" cy="336656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A50A2D7-C8CC-A6A8-D0CB-E32491AE17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76" t="7125" r="9056"/>
          <a:stretch/>
        </p:blipFill>
        <p:spPr>
          <a:xfrm>
            <a:off x="1142261" y="46338"/>
            <a:ext cx="4104871" cy="32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6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" y="10273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028709" y="965763"/>
            <a:ext cx="5536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>
                <a:effectLst/>
              </a:rPr>
              <a:t>Test no paramétrico mochila binaria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B780E1-08D9-8E07-A737-8206665EDA5E}"/>
              </a:ext>
            </a:extLst>
          </p:cNvPr>
          <p:cNvSpPr txBox="1"/>
          <p:nvPr/>
        </p:nvSpPr>
        <p:spPr>
          <a:xfrm>
            <a:off x="1401040" y="1974740"/>
            <a:ext cx="1312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Friedman</a:t>
            </a:r>
            <a:endParaRPr lang="es-CO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6F5F392-AC3E-F0DA-773F-E4577CD9D635}"/>
                  </a:ext>
                </a:extLst>
              </p:cNvPr>
              <p:cNvSpPr txBox="1"/>
              <p:nvPr/>
            </p:nvSpPr>
            <p:spPr>
              <a:xfrm>
                <a:off x="22513" y="3572752"/>
                <a:ext cx="42399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𝟎𝟎𝟖𝟓𝟓𝟖𝟕𝟖𝟏𝟎𝟔𝟓𝟐𝟑𝟖𝟗𝟗𝟔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6F5F392-AC3E-F0DA-773F-E4577CD9D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3" y="3572752"/>
                <a:ext cx="4239958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315319E-DC8A-1738-E805-E886A2CAD8F0}"/>
                  </a:ext>
                </a:extLst>
              </p:cNvPr>
              <p:cNvSpPr txBox="1"/>
              <p:nvPr/>
            </p:nvSpPr>
            <p:spPr>
              <a:xfrm>
                <a:off x="4875536" y="2215349"/>
                <a:ext cx="13123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315319E-DC8A-1738-E805-E886A2CA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536" y="2215349"/>
                <a:ext cx="131239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2699FFA0-D57A-1AE9-6506-D2F967B4F3CF}"/>
              </a:ext>
            </a:extLst>
          </p:cNvPr>
          <p:cNvSpPr txBox="1"/>
          <p:nvPr/>
        </p:nvSpPr>
        <p:spPr>
          <a:xfrm>
            <a:off x="8412872" y="1681024"/>
            <a:ext cx="1116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Nemenyi</a:t>
            </a:r>
            <a:r>
              <a:rPr lang="en-US" dirty="0"/>
              <a:t> 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D84B5D0-8705-C900-150F-4F4758EC93A1}"/>
                  </a:ext>
                </a:extLst>
              </p:cNvPr>
              <p:cNvSpPr txBox="1"/>
              <p:nvPr/>
            </p:nvSpPr>
            <p:spPr>
              <a:xfrm>
                <a:off x="4390744" y="2510616"/>
                <a:ext cx="20770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𝟎𝟎𝟖𝟑𝟑𝟑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D84B5D0-8705-C900-150F-4F4758EC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44" y="2510616"/>
                <a:ext cx="207703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FB74C3C-61C2-48FA-9C2F-CAD838DA39AD}"/>
                  </a:ext>
                </a:extLst>
              </p:cNvPr>
              <p:cNvSpPr txBox="1"/>
              <p:nvPr/>
            </p:nvSpPr>
            <p:spPr>
              <a:xfrm>
                <a:off x="4858458" y="3442893"/>
                <a:ext cx="13123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FB74C3C-61C2-48FA-9C2F-CAD838DA3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458" y="3442893"/>
                <a:ext cx="131239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C3FC162-8325-953E-12DF-9A1E37F08431}"/>
                  </a:ext>
                </a:extLst>
              </p:cNvPr>
              <p:cNvSpPr txBox="1"/>
              <p:nvPr/>
            </p:nvSpPr>
            <p:spPr>
              <a:xfrm>
                <a:off x="4339243" y="3743745"/>
                <a:ext cx="218003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𝟎𝟏𝟔𝟔𝟔𝟕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C3FC162-8325-953E-12DF-9A1E37F0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43" y="3743745"/>
                <a:ext cx="218003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B642DC09-08A6-4E1C-7FB7-E8FB9573C564}"/>
              </a:ext>
            </a:extLst>
          </p:cNvPr>
          <p:cNvSpPr txBox="1"/>
          <p:nvPr/>
        </p:nvSpPr>
        <p:spPr>
          <a:xfrm>
            <a:off x="5438214" y="4475967"/>
            <a:ext cx="1312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Wilcoxson</a:t>
            </a:r>
            <a:endParaRPr lang="es-CO" sz="2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3E33EB1-B52C-303D-27AF-DAA7BA5A3A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724" y="2404238"/>
            <a:ext cx="3029026" cy="11087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C4A2A8E-4B6E-0596-BFC0-7C9A60000C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281" t="18928" b="31675"/>
          <a:stretch/>
        </p:blipFill>
        <p:spPr>
          <a:xfrm>
            <a:off x="6414190" y="2114165"/>
            <a:ext cx="5105183" cy="97075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A520922-718C-8F87-8DD3-2D0F3D66711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7977" t="18928" b="31901"/>
          <a:stretch/>
        </p:blipFill>
        <p:spPr>
          <a:xfrm>
            <a:off x="6460090" y="3318809"/>
            <a:ext cx="5013382" cy="94493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F33519-9793-A931-00EB-D8071FB4B8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1865" y="4915403"/>
            <a:ext cx="5612130" cy="120459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8889F03-3CB2-EF24-4210-C52391BF89D8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Mochila Binaria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185714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8" grpId="0"/>
      <p:bldP spid="19" grpId="0"/>
      <p:bldP spid="21" grpId="0"/>
      <p:bldP spid="22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762203" y="0"/>
            <a:ext cx="4664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P</a:t>
            </a:r>
            <a:r>
              <a:rPr lang="es-MX" sz="2800" u="none" strike="noStrike" dirty="0">
                <a:effectLst/>
              </a:rPr>
              <a:t>roblema del vendedor viajero</a:t>
            </a:r>
            <a:endParaRPr lang="es-CO" sz="2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5AE537-D1C7-A400-9CFD-64C553597D7B}"/>
              </a:ext>
            </a:extLst>
          </p:cNvPr>
          <p:cNvSpPr txBox="1"/>
          <p:nvPr/>
        </p:nvSpPr>
        <p:spPr>
          <a:xfrm>
            <a:off x="271005" y="983459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GRASP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6BECAB2-7AEF-0AD5-6922-3B033DBFDC7B}"/>
              </a:ext>
            </a:extLst>
          </p:cNvPr>
          <p:cNvSpPr txBox="1"/>
          <p:nvPr/>
        </p:nvSpPr>
        <p:spPr>
          <a:xfrm>
            <a:off x="271005" y="2397613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68068A9-C5D2-491D-B776-689F8D65A5F9}"/>
              </a:ext>
            </a:extLst>
          </p:cNvPr>
          <p:cNvSpPr txBox="1"/>
          <p:nvPr/>
        </p:nvSpPr>
        <p:spPr>
          <a:xfrm>
            <a:off x="271005" y="3811767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HCRR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CF50228-1948-8061-C504-05901513D3CA}"/>
              </a:ext>
            </a:extLst>
          </p:cNvPr>
          <p:cNvSpPr txBox="1"/>
          <p:nvPr/>
        </p:nvSpPr>
        <p:spPr>
          <a:xfrm>
            <a:off x="271005" y="5260433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100C67-1CE4-3805-2BDA-5F5390AB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38" y="524272"/>
            <a:ext cx="9782462" cy="12848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921321F-5C88-5BE2-B3E1-435E22D0C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39" y="1891195"/>
            <a:ext cx="9782461" cy="12940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2AF4348-4848-FB89-B242-57B3C4759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739" y="3268362"/>
            <a:ext cx="8607712" cy="146590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F9BECE3-9E07-17AA-7B0B-7FD8F8BF4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39" y="4817364"/>
            <a:ext cx="9677400" cy="125547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C0FC549-8153-EF84-D4CC-CA519D45F03B}"/>
              </a:ext>
            </a:extLst>
          </p:cNvPr>
          <p:cNvSpPr/>
          <p:nvPr/>
        </p:nvSpPr>
        <p:spPr>
          <a:xfrm>
            <a:off x="6414360" y="948681"/>
            <a:ext cx="1383440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FBAC771-10D0-780E-D483-21B6F1C0F5E9}"/>
              </a:ext>
            </a:extLst>
          </p:cNvPr>
          <p:cNvSpPr/>
          <p:nvPr/>
        </p:nvSpPr>
        <p:spPr>
          <a:xfrm>
            <a:off x="6985000" y="2323159"/>
            <a:ext cx="755650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8591063-2DB9-E4BA-2C2F-638DA6DC5662}"/>
              </a:ext>
            </a:extLst>
          </p:cNvPr>
          <p:cNvSpPr/>
          <p:nvPr/>
        </p:nvSpPr>
        <p:spPr>
          <a:xfrm>
            <a:off x="6414360" y="3769941"/>
            <a:ext cx="900840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5DCF169-48AB-753E-B914-012C7678D646}"/>
              </a:ext>
            </a:extLst>
          </p:cNvPr>
          <p:cNvSpPr/>
          <p:nvPr/>
        </p:nvSpPr>
        <p:spPr>
          <a:xfrm>
            <a:off x="6934200" y="5236271"/>
            <a:ext cx="742520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866ED48-0EB1-D831-FCAC-55826372C18A}"/>
              </a:ext>
            </a:extLst>
          </p:cNvPr>
          <p:cNvSpPr/>
          <p:nvPr/>
        </p:nvSpPr>
        <p:spPr>
          <a:xfrm>
            <a:off x="4130211" y="774891"/>
            <a:ext cx="398555" cy="1635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D42DC84-38FA-9AA9-4A5A-7C16BB24BF17}"/>
              </a:ext>
            </a:extLst>
          </p:cNvPr>
          <p:cNvSpPr/>
          <p:nvPr/>
        </p:nvSpPr>
        <p:spPr>
          <a:xfrm>
            <a:off x="4210693" y="3554858"/>
            <a:ext cx="398555" cy="19695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4A1BF4-5413-DBC4-9CCB-389B402864CE}"/>
              </a:ext>
            </a:extLst>
          </p:cNvPr>
          <p:cNvSpPr/>
          <p:nvPr/>
        </p:nvSpPr>
        <p:spPr>
          <a:xfrm>
            <a:off x="4078841" y="5069499"/>
            <a:ext cx="398555" cy="1635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4803634-C05F-305F-C930-5E4FDAAB8A54}"/>
              </a:ext>
            </a:extLst>
          </p:cNvPr>
          <p:cNvSpPr/>
          <p:nvPr/>
        </p:nvSpPr>
        <p:spPr>
          <a:xfrm>
            <a:off x="3298005" y="5262995"/>
            <a:ext cx="1187956" cy="16351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E820F69-1C64-507C-1995-BEB22BB70F0A}"/>
              </a:ext>
            </a:extLst>
          </p:cNvPr>
          <p:cNvSpPr/>
          <p:nvPr/>
        </p:nvSpPr>
        <p:spPr>
          <a:xfrm>
            <a:off x="3195264" y="5468478"/>
            <a:ext cx="1290696" cy="16128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5512D80-0732-2DB4-465F-9131C1F518A9}"/>
              </a:ext>
            </a:extLst>
          </p:cNvPr>
          <p:cNvSpPr/>
          <p:nvPr/>
        </p:nvSpPr>
        <p:spPr>
          <a:xfrm>
            <a:off x="3183280" y="5661974"/>
            <a:ext cx="1290696" cy="161287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0B18415-33DF-D53F-AC38-076C25A4CDCA}"/>
              </a:ext>
            </a:extLst>
          </p:cNvPr>
          <p:cNvSpPr/>
          <p:nvPr/>
        </p:nvSpPr>
        <p:spPr>
          <a:xfrm>
            <a:off x="3061699" y="1583126"/>
            <a:ext cx="1473921" cy="16351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700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0"/>
      <p:bldP spid="19" grpId="0"/>
      <p:bldP spid="20" grpId="0" animBg="1"/>
      <p:bldP spid="21" grpId="0" animBg="1"/>
      <p:bldP spid="22" grpId="0" animBg="1"/>
      <p:bldP spid="23" grpId="0" animBg="1"/>
      <p:bldP spid="2" grpId="0" animBg="1"/>
      <p:bldP spid="3" grpId="0" animBg="1"/>
      <p:bldP spid="6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0"/>
            <a:ext cx="12170364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F3A1FAB-02A3-BEF5-A1E1-5BDC8452F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0" t="6480" r="8906"/>
          <a:stretch/>
        </p:blipFill>
        <p:spPr>
          <a:xfrm>
            <a:off x="1292692" y="22418"/>
            <a:ext cx="4201297" cy="34061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AF8133-C0D7-3672-65D2-C0E0C0A9F5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1" t="7321" r="9054" b="2309"/>
          <a:stretch/>
        </p:blipFill>
        <p:spPr>
          <a:xfrm>
            <a:off x="6040047" y="38987"/>
            <a:ext cx="4281402" cy="33196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5B581AE-B9CF-A9A2-3403-F2330E34B5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9" t="7067" r="9081" b="2280"/>
          <a:stretch/>
        </p:blipFill>
        <p:spPr>
          <a:xfrm>
            <a:off x="1174335" y="3465625"/>
            <a:ext cx="4319654" cy="331963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376EBBD-18A7-9F97-EA96-579F9ABCC1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89" t="6504" r="9292" b="2280"/>
          <a:stretch/>
        </p:blipFill>
        <p:spPr>
          <a:xfrm>
            <a:off x="6035670" y="3424111"/>
            <a:ext cx="4275953" cy="33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3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" y="10273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2177002" y="965763"/>
            <a:ext cx="7908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>
                <a:effectLst/>
              </a:rPr>
              <a:t>Test no paramétrico </a:t>
            </a:r>
            <a:r>
              <a:rPr lang="es-MX" sz="2800" b="1" dirty="0"/>
              <a:t>problema del vendedor viajero 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B780E1-08D9-8E07-A737-8206665EDA5E}"/>
              </a:ext>
            </a:extLst>
          </p:cNvPr>
          <p:cNvSpPr txBox="1"/>
          <p:nvPr/>
        </p:nvSpPr>
        <p:spPr>
          <a:xfrm>
            <a:off x="1401040" y="1974740"/>
            <a:ext cx="1312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Friedman</a:t>
            </a:r>
            <a:endParaRPr lang="es-CO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6F5F392-AC3E-F0DA-773F-E4577CD9D635}"/>
                  </a:ext>
                </a:extLst>
              </p:cNvPr>
              <p:cNvSpPr txBox="1"/>
              <p:nvPr/>
            </p:nvSpPr>
            <p:spPr>
              <a:xfrm>
                <a:off x="22513" y="3572752"/>
                <a:ext cx="42399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𝟎𝟏𝟖𝟗𝟎𝟗𝟐𝟐𝟖𝟐𝟓𝟒𝟒𝟑𝟑𝟏𝟗𝟕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6F5F392-AC3E-F0DA-773F-E4577CD9D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3" y="3572752"/>
                <a:ext cx="42399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315319E-DC8A-1738-E805-E886A2CAD8F0}"/>
                  </a:ext>
                </a:extLst>
              </p:cNvPr>
              <p:cNvSpPr txBox="1"/>
              <p:nvPr/>
            </p:nvSpPr>
            <p:spPr>
              <a:xfrm>
                <a:off x="4875536" y="2215349"/>
                <a:ext cx="13123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315319E-DC8A-1738-E805-E886A2CA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536" y="2215349"/>
                <a:ext cx="131239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2699FFA0-D57A-1AE9-6506-D2F967B4F3CF}"/>
              </a:ext>
            </a:extLst>
          </p:cNvPr>
          <p:cNvSpPr txBox="1"/>
          <p:nvPr/>
        </p:nvSpPr>
        <p:spPr>
          <a:xfrm>
            <a:off x="8412872" y="1681024"/>
            <a:ext cx="1116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Nemenyi</a:t>
            </a:r>
            <a:r>
              <a:rPr lang="en-US" dirty="0"/>
              <a:t> 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D84B5D0-8705-C900-150F-4F4758EC93A1}"/>
                  </a:ext>
                </a:extLst>
              </p:cNvPr>
              <p:cNvSpPr txBox="1"/>
              <p:nvPr/>
            </p:nvSpPr>
            <p:spPr>
              <a:xfrm>
                <a:off x="4390744" y="2510616"/>
                <a:ext cx="20770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𝟎𝟎𝟖𝟑𝟑𝟑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D84B5D0-8705-C900-150F-4F4758EC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44" y="2510616"/>
                <a:ext cx="207703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FB74C3C-61C2-48FA-9C2F-CAD838DA39AD}"/>
                  </a:ext>
                </a:extLst>
              </p:cNvPr>
              <p:cNvSpPr txBox="1"/>
              <p:nvPr/>
            </p:nvSpPr>
            <p:spPr>
              <a:xfrm>
                <a:off x="4858458" y="3442893"/>
                <a:ext cx="13123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FB74C3C-61C2-48FA-9C2F-CAD838DA3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458" y="3442893"/>
                <a:ext cx="131239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C3FC162-8325-953E-12DF-9A1E37F08431}"/>
                  </a:ext>
                </a:extLst>
              </p:cNvPr>
              <p:cNvSpPr txBox="1"/>
              <p:nvPr/>
            </p:nvSpPr>
            <p:spPr>
              <a:xfrm>
                <a:off x="4339243" y="3743745"/>
                <a:ext cx="218003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𝟎𝟏𝟔𝟔𝟔𝟕</m:t>
                      </m:r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C3FC162-8325-953E-12DF-9A1E37F0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43" y="3743745"/>
                <a:ext cx="218003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B642DC09-08A6-4E1C-7FB7-E8FB9573C564}"/>
              </a:ext>
            </a:extLst>
          </p:cNvPr>
          <p:cNvSpPr txBox="1"/>
          <p:nvPr/>
        </p:nvSpPr>
        <p:spPr>
          <a:xfrm>
            <a:off x="5438214" y="4475967"/>
            <a:ext cx="1312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Wilcoxson</a:t>
            </a:r>
            <a:endParaRPr lang="es-CO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1C703C-5611-C1BD-8E0A-9B04070840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724" y="2382494"/>
            <a:ext cx="3029026" cy="112888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4EBE6B-B9CB-B933-C186-ACF0816A7C5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977" t="18940" b="33748"/>
          <a:stretch/>
        </p:blipFill>
        <p:spPr>
          <a:xfrm>
            <a:off x="6537742" y="2067233"/>
            <a:ext cx="5380631" cy="9814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684A2FA-2280-DACD-E53A-A8A350234C3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8281" t="18941" b="32326"/>
          <a:stretch/>
        </p:blipFill>
        <p:spPr>
          <a:xfrm>
            <a:off x="6537742" y="3204218"/>
            <a:ext cx="5488005" cy="103544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E42B925-A17D-9B72-DC1F-76961B7635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8346" y="4902162"/>
            <a:ext cx="5612130" cy="120904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CA2B38F-D723-5B69-A80D-2522DFB523AF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Mochila Binaria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256404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8" grpId="0"/>
      <p:bldP spid="19" grpId="0"/>
      <p:bldP spid="21" grpId="0"/>
      <p:bldP spid="22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2B26486-3652-20CC-B4A0-0A5EC488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" y="0"/>
            <a:ext cx="12170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7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135F3E-3245-21DD-B01D-6448DF14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EAC84DA-F8E2-1325-DF4D-48FFA97EBE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BEAC84DA-F8E2-1325-DF4D-48FFA97EBE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0E292301-9130-235A-BB85-842116F2B87E}"/>
              </a:ext>
            </a:extLst>
          </p:cNvPr>
          <p:cNvSpPr txBox="1"/>
          <p:nvPr/>
        </p:nvSpPr>
        <p:spPr>
          <a:xfrm>
            <a:off x="20025" y="221205"/>
            <a:ext cx="1214877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b="1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</a:t>
            </a:r>
            <a:r>
              <a:rPr lang="es-CO" sz="15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Funciones continuas 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Mochila Binaria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obtenidos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3076378" y="1204738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 dirty="0">
                <a:latin typeface="Arial" panose="020B0604020202020204" pitchFamily="34" charset="0"/>
                <a:cs typeface="Arial" panose="020B0604020202020204" pitchFamily="34" charset="0"/>
              </a:rPr>
              <a:t>Estrategia de solución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DD76898-1D9A-F2A8-4C43-6E9CA1EFA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01241"/>
              </p:ext>
            </p:extLst>
          </p:nvPr>
        </p:nvGraphicFramePr>
        <p:xfrm>
          <a:off x="1385886" y="2355850"/>
          <a:ext cx="9417049" cy="27051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957630">
                  <a:extLst>
                    <a:ext uri="{9D8B030D-6E8A-4147-A177-3AD203B41FA5}">
                      <a16:colId xmlns:a16="http://schemas.microsoft.com/office/drawing/2014/main" val="1332563891"/>
                    </a:ext>
                  </a:extLst>
                </a:gridCol>
                <a:gridCol w="2216969">
                  <a:extLst>
                    <a:ext uri="{9D8B030D-6E8A-4147-A177-3AD203B41FA5}">
                      <a16:colId xmlns:a16="http://schemas.microsoft.com/office/drawing/2014/main" val="453097031"/>
                    </a:ext>
                  </a:extLst>
                </a:gridCol>
                <a:gridCol w="2242450">
                  <a:extLst>
                    <a:ext uri="{9D8B030D-6E8A-4147-A177-3AD203B41FA5}">
                      <a16:colId xmlns:a16="http://schemas.microsoft.com/office/drawing/2014/main" val="3799948794"/>
                    </a:ext>
                  </a:extLst>
                </a:gridCol>
              </a:tblGrid>
              <a:tr h="67627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Problemas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Implementación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541646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</a:rPr>
                        <a:t> Funciones continuas sin restricciones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Inicialización GRASP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effectLst/>
                        </a:rPr>
                        <a:t>Tweak modificado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330435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</a:rPr>
                        <a:t> Problema de la mochila binaria - 0/1 </a:t>
                      </a:r>
                      <a:r>
                        <a:rPr lang="es-CO" sz="2000" u="none" strike="noStrike" dirty="0" err="1">
                          <a:effectLst/>
                        </a:rPr>
                        <a:t>knapsack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Inicialización GRASP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 err="1">
                          <a:effectLst/>
                        </a:rPr>
                        <a:t>Tweak</a:t>
                      </a:r>
                      <a:r>
                        <a:rPr lang="es-CO" sz="2000" u="none" strike="noStrike" dirty="0">
                          <a:effectLst/>
                        </a:rPr>
                        <a:t> modificado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2793265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u="none" strike="noStrike" dirty="0">
                          <a:effectLst/>
                        </a:rPr>
                        <a:t> Problema del vendedor viajero TSP</a:t>
                      </a:r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Inicialización GRASP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 err="1">
                          <a:effectLst/>
                        </a:rPr>
                        <a:t>Tweak</a:t>
                      </a:r>
                      <a:r>
                        <a:rPr lang="es-CO" sz="2000" u="none" strike="noStrike" dirty="0">
                          <a:effectLst/>
                        </a:rPr>
                        <a:t> 3opt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524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72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4" y="-2629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Mochila Binaria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obtenidos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2786273" y="950956"/>
            <a:ext cx="675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>
                <a:effectLst/>
              </a:rPr>
              <a:t>Inicializaci</a:t>
            </a:r>
            <a:r>
              <a:rPr lang="es-CO" sz="2800" b="1" dirty="0"/>
              <a:t>ó</a:t>
            </a:r>
            <a:r>
              <a:rPr lang="es-CO" sz="2800" b="1" u="none" strike="noStrike" dirty="0">
                <a:effectLst/>
              </a:rPr>
              <a:t>n GRASP de </a:t>
            </a:r>
            <a:r>
              <a:rPr lang="es-CO" sz="2800" b="1" dirty="0"/>
              <a:t>f</a:t>
            </a:r>
            <a:r>
              <a:rPr lang="es-CO" sz="2800" b="1" u="none" strike="noStrike" dirty="0">
                <a:effectLst/>
              </a:rPr>
              <a:t>unciones continuas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C054F4-7D04-DFB3-1F02-DF28AB41AB8F}"/>
              </a:ext>
            </a:extLst>
          </p:cNvPr>
          <p:cNvSpPr txBox="1"/>
          <p:nvPr/>
        </p:nvSpPr>
        <p:spPr>
          <a:xfrm>
            <a:off x="1663643" y="167209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S1: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B41D85-7C2B-D68D-C15E-622387A3A137}"/>
              </a:ext>
            </a:extLst>
          </p:cNvPr>
          <p:cNvSpPr txBox="1"/>
          <p:nvPr/>
        </p:nvSpPr>
        <p:spPr>
          <a:xfrm>
            <a:off x="2041202" y="167209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 x2, x3 … x50</a:t>
            </a: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C5AC10B-78DD-F723-06C0-A7E0AAA6EB1B}"/>
              </a:ext>
            </a:extLst>
          </p:cNvPr>
          <p:cNvSpPr txBox="1"/>
          <p:nvPr/>
        </p:nvSpPr>
        <p:spPr>
          <a:xfrm>
            <a:off x="3770594" y="1668642"/>
            <a:ext cx="2477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F1: 0,308919093635499</a:t>
            </a:r>
            <a:endParaRPr lang="es-CO" dirty="0"/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579F97DB-9D6C-67AE-A079-00ABE29F4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05918"/>
              </p:ext>
            </p:extLst>
          </p:nvPr>
        </p:nvGraphicFramePr>
        <p:xfrm>
          <a:off x="1810742" y="3276426"/>
          <a:ext cx="8567339" cy="62053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78849">
                  <a:extLst>
                    <a:ext uri="{9D8B030D-6E8A-4147-A177-3AD203B41FA5}">
                      <a16:colId xmlns:a16="http://schemas.microsoft.com/office/drawing/2014/main" val="1415708628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2322676681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2314503568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1689916677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31069155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2680327079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435378034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589708708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2820288142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2184449015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1550390815"/>
                    </a:ext>
                  </a:extLst>
                </a:gridCol>
              </a:tblGrid>
              <a:tr h="31026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S24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S20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S12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S1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S11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S13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S10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S2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S19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…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S8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0162237"/>
                  </a:ext>
                </a:extLst>
              </a:tr>
              <a:tr h="31026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0,0099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0,0528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0,0926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0,3089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0,2552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0,3167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0,3450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0,3616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0,3670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…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0,4303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1350908"/>
                  </a:ext>
                </a:extLst>
              </a:tr>
            </a:tbl>
          </a:graphicData>
        </a:graphic>
      </p:graphicFrame>
      <p:sp>
        <p:nvSpPr>
          <p:cNvPr id="25" name="CuadroTexto 24">
            <a:extLst>
              <a:ext uri="{FF2B5EF4-FFF2-40B4-BE49-F238E27FC236}">
                <a16:creationId xmlns:a16="http://schemas.microsoft.com/office/drawing/2014/main" id="{9C2EB84B-6F41-C249-589F-08715D012AC6}"/>
              </a:ext>
            </a:extLst>
          </p:cNvPr>
          <p:cNvSpPr txBox="1"/>
          <p:nvPr/>
        </p:nvSpPr>
        <p:spPr>
          <a:xfrm>
            <a:off x="1663643" y="2491302"/>
            <a:ext cx="6144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Ordenamos de menor a mayor fitness:</a:t>
            </a:r>
            <a:endParaRPr lang="es-CO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A8F5313-088B-0CCC-2788-1ABEF0B99985}"/>
              </a:ext>
            </a:extLst>
          </p:cNvPr>
          <p:cNvSpPr txBox="1"/>
          <p:nvPr/>
        </p:nvSpPr>
        <p:spPr>
          <a:xfrm>
            <a:off x="1663643" y="2077879"/>
            <a:ext cx="612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Creamos 25 soluciones con su respectivo fitness: S1, S2 … S25</a:t>
            </a:r>
            <a:endParaRPr lang="es-CO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136A5DE-37C5-B0C3-3BCC-3AAB73C33FF4}"/>
              </a:ext>
            </a:extLst>
          </p:cNvPr>
          <p:cNvSpPr/>
          <p:nvPr/>
        </p:nvSpPr>
        <p:spPr>
          <a:xfrm>
            <a:off x="1810742" y="3270246"/>
            <a:ext cx="6224180" cy="62053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C20F69BD-CA32-75A3-B5DF-C8B6B0ED9635}"/>
              </a:ext>
            </a:extLst>
          </p:cNvPr>
          <p:cNvCxnSpPr>
            <a:cxnSpLocks/>
          </p:cNvCxnSpPr>
          <p:nvPr/>
        </p:nvCxnSpPr>
        <p:spPr>
          <a:xfrm flipV="1">
            <a:off x="4546052" y="3966370"/>
            <a:ext cx="0" cy="5148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1CF74E0-7EA9-15E6-F72C-A554EC9DBE00}"/>
              </a:ext>
            </a:extLst>
          </p:cNvPr>
          <p:cNvSpPr txBox="1"/>
          <p:nvPr/>
        </p:nvSpPr>
        <p:spPr>
          <a:xfrm>
            <a:off x="926232" y="5239707"/>
            <a:ext cx="203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Solución generada:</a:t>
            </a:r>
          </a:p>
        </p:txBody>
      </p:sp>
      <p:graphicFrame>
        <p:nvGraphicFramePr>
          <p:cNvPr id="39" name="Tabla 38">
            <a:extLst>
              <a:ext uri="{FF2B5EF4-FFF2-40B4-BE49-F238E27FC236}">
                <a16:creationId xmlns:a16="http://schemas.microsoft.com/office/drawing/2014/main" id="{118CC581-F454-0CD0-F563-E0D20D5F8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227603"/>
              </p:ext>
            </p:extLst>
          </p:nvPr>
        </p:nvGraphicFramePr>
        <p:xfrm>
          <a:off x="3034752" y="4513913"/>
          <a:ext cx="2743200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57491365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6565976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2095812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064411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4920945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035517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S1</a:t>
                      </a:r>
                      <a:endParaRPr lang="es-CO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x4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x5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933704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a 39">
                <a:extLst>
                  <a:ext uri="{FF2B5EF4-FFF2-40B4-BE49-F238E27FC236}">
                    <a16:creationId xmlns:a16="http://schemas.microsoft.com/office/drawing/2014/main" id="{DE3002F9-41F0-C36E-9442-607BE40B84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56879"/>
                  </p:ext>
                </p:extLst>
              </p:nvPr>
            </p:nvGraphicFramePr>
            <p:xfrm>
              <a:off x="2956807" y="5297690"/>
              <a:ext cx="3341580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2020958128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106441113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349209459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a 39">
                <a:extLst>
                  <a:ext uri="{FF2B5EF4-FFF2-40B4-BE49-F238E27FC236}">
                    <a16:creationId xmlns:a16="http://schemas.microsoft.com/office/drawing/2014/main" id="{DE3002F9-41F0-C36E-9442-607BE40B84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56879"/>
                  </p:ext>
                </p:extLst>
              </p:nvPr>
            </p:nvGraphicFramePr>
            <p:xfrm>
              <a:off x="2956807" y="5297690"/>
              <a:ext cx="3341580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2020958128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106441113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349209459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1818" t="-2273" r="-400909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101818" t="-2273" r="-300909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203670" t="-2273" r="-203670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300909" t="-2273" r="-101818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400909" t="-2273" r="-1818" b="-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2" name="Tabla 41">
            <a:extLst>
              <a:ext uri="{FF2B5EF4-FFF2-40B4-BE49-F238E27FC236}">
                <a16:creationId xmlns:a16="http://schemas.microsoft.com/office/drawing/2014/main" id="{2321866A-66BF-2812-97CF-80AEA95E1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340976"/>
              </p:ext>
            </p:extLst>
          </p:nvPr>
        </p:nvGraphicFramePr>
        <p:xfrm>
          <a:off x="7276649" y="4166120"/>
          <a:ext cx="2743200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57491365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6565976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2095812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064411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4920945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035517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S10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x6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x7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x8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x10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9337049"/>
                  </a:ext>
                </a:extLst>
              </a:tr>
            </a:tbl>
          </a:graphicData>
        </a:graphic>
      </p:graphicFrame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2E9FE70B-148D-6471-287D-3FB82ED4CCB3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>
            <a:off x="6870701" y="4007712"/>
            <a:ext cx="405948" cy="285090"/>
          </a:xfrm>
          <a:prstGeom prst="bentConnector3">
            <a:avLst>
              <a:gd name="adj1" fmla="val 98491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a 48">
                <a:extLst>
                  <a:ext uri="{FF2B5EF4-FFF2-40B4-BE49-F238E27FC236}">
                    <a16:creationId xmlns:a16="http://schemas.microsoft.com/office/drawing/2014/main" id="{0F0221FD-C242-B668-D48C-E0304F5CC0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4195449"/>
                  </p:ext>
                </p:extLst>
              </p:nvPr>
            </p:nvGraphicFramePr>
            <p:xfrm>
              <a:off x="6299089" y="5297690"/>
              <a:ext cx="3341580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2020958128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106441113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349209459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a 48">
                <a:extLst>
                  <a:ext uri="{FF2B5EF4-FFF2-40B4-BE49-F238E27FC236}">
                    <a16:creationId xmlns:a16="http://schemas.microsoft.com/office/drawing/2014/main" id="{0F0221FD-C242-B668-D48C-E0304F5CC0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4195449"/>
                  </p:ext>
                </p:extLst>
              </p:nvPr>
            </p:nvGraphicFramePr>
            <p:xfrm>
              <a:off x="6299089" y="5297690"/>
              <a:ext cx="3341580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2020958128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106441113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349209459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909" t="-2273" r="-400909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100909" t="-2273" r="-300909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202752" t="-2273" r="-203670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300000" t="-2273" r="-101818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400000" t="-2273" r="-1818" b="-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a 50">
                <a:extLst>
                  <a:ext uri="{FF2B5EF4-FFF2-40B4-BE49-F238E27FC236}">
                    <a16:creationId xmlns:a16="http://schemas.microsoft.com/office/drawing/2014/main" id="{B6F8A08F-ABE4-23BE-DAE8-56D25F8AFE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1520631"/>
                  </p:ext>
                </p:extLst>
              </p:nvPr>
            </p:nvGraphicFramePr>
            <p:xfrm>
              <a:off x="9640669" y="5297690"/>
              <a:ext cx="1336632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a 50">
                <a:extLst>
                  <a:ext uri="{FF2B5EF4-FFF2-40B4-BE49-F238E27FC236}">
                    <a16:creationId xmlns:a16="http://schemas.microsoft.com/office/drawing/2014/main" id="{B6F8A08F-ABE4-23BE-DAE8-56D25F8AFE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1520631"/>
                  </p:ext>
                </p:extLst>
              </p:nvPr>
            </p:nvGraphicFramePr>
            <p:xfrm>
              <a:off x="9640669" y="5297690"/>
              <a:ext cx="1336632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8"/>
                          <a:stretch>
                            <a:fillRect l="-909" t="-2273" r="-101818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8"/>
                          <a:stretch>
                            <a:fillRect l="-100909" t="-2273" r="-1818" b="-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0979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8" grpId="0"/>
      <p:bldP spid="25" grpId="0"/>
      <p:bldP spid="27" grpId="0"/>
      <p:bldP spid="29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" y="10273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Mochila Binaria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obtenidos</a:t>
            </a:r>
            <a:endParaRPr lang="es-CO" sz="15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626501" y="944700"/>
            <a:ext cx="5009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 err="1">
                <a:effectLst/>
              </a:rPr>
              <a:t>Tweak</a:t>
            </a:r>
            <a:r>
              <a:rPr lang="es-CO" sz="2800" b="1" u="none" strike="noStrike" dirty="0">
                <a:effectLst/>
              </a:rPr>
              <a:t> para funciones continuas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5BE39FA-CF05-949B-5613-EDDA1FEA9792}"/>
                  </a:ext>
                </a:extLst>
              </p:cNvPr>
              <p:cNvSpPr txBox="1"/>
              <p:nvPr/>
            </p:nvSpPr>
            <p:spPr>
              <a:xfrm>
                <a:off x="2300463" y="1863514"/>
                <a:ext cx="27137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𝑩𝒂𝒏𝒅𝒘𝒊𝒅𝒉</m:t>
                      </m:r>
                      <m:r>
                        <a:rPr lang="es-CO" sz="2000" i="0">
                          <a:latin typeface="Cambria Math" panose="02040503050406030204" pitchFamily="18" charset="0"/>
                        </a:rPr>
                        <m:t>=0.1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5BE39FA-CF05-949B-5613-EDDA1FEA9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63" y="1863514"/>
                <a:ext cx="271375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9EFA932-0025-8DB6-65F4-D8A797011E82}"/>
                  </a:ext>
                </a:extLst>
              </p:cNvPr>
              <p:cNvSpPr txBox="1"/>
              <p:nvPr/>
            </p:nvSpPr>
            <p:spPr>
              <a:xfrm>
                <a:off x="2300463" y="2238807"/>
                <a:ext cx="68381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𝑨𝒋𝒖𝒔𝒕𝒆</m:t>
                      </m:r>
                      <m:r>
                        <a:rPr lang="es-CO" sz="2000" i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9EFA932-0025-8DB6-65F4-D8A797011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63" y="2238807"/>
                <a:ext cx="6838128" cy="400110"/>
              </a:xfrm>
              <a:prstGeom prst="rect">
                <a:avLst/>
              </a:prstGeom>
              <a:blipFill>
                <a:blip r:embed="rId7"/>
                <a:stretch>
                  <a:fillRect l="-357" b="-136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9290DC0-7BDA-6F98-55F0-002469DBD09B}"/>
                  </a:ext>
                </a:extLst>
              </p:cNvPr>
              <p:cNvSpPr txBox="1"/>
              <p:nvPr/>
            </p:nvSpPr>
            <p:spPr>
              <a:xfrm>
                <a:off x="2300840" y="2613141"/>
                <a:ext cx="73365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𝑩𝒂𝒏𝒅𝒘𝒊𝒕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𝒏𝒖𝒆𝒗𝒐</m:t>
                          </m:r>
                        </m:sub>
                      </m:sSub>
                      <m:r>
                        <a:rPr lang="es-CO" sz="20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000" i="1">
                          <a:latin typeface="Cambria Math" panose="02040503050406030204" pitchFamily="18" charset="0"/>
                        </a:rPr>
                        <m:t>𝐵𝑎𝑛𝑑𝑤𝑖𝑡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𝑛𝐸𝐹𝑂</m:t>
                      </m:r>
                      <m:r>
                        <a:rPr lang="es-CO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𝐴𝑗𝑢𝑠𝑡𝑒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9290DC0-7BDA-6F98-55F0-002469DBD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840" y="2613141"/>
                <a:ext cx="7336522" cy="400110"/>
              </a:xfrm>
              <a:prstGeom prst="rect">
                <a:avLst/>
              </a:prstGeom>
              <a:blipFill>
                <a:blip r:embed="rId8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D3B333A-5077-81FA-47BB-8C6B7C5C6A98}"/>
                  </a:ext>
                </a:extLst>
              </p:cNvPr>
              <p:cNvSpPr txBox="1"/>
              <p:nvPr/>
            </p:nvSpPr>
            <p:spPr>
              <a:xfrm>
                <a:off x="2301217" y="3019148"/>
                <a:ext cx="73365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𝑩𝒂𝒏𝒅𝒘𝒊𝒕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𝒏𝒖𝒆𝒗𝒐</m:t>
                          </m:r>
                        </m:sub>
                      </m:sSub>
                      <m:r>
                        <a:rPr lang="es-CO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.15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s-CO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0.0001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D3B333A-5077-81FA-47BB-8C6B7C5C6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17" y="3019148"/>
                <a:ext cx="733652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4768F19-5E41-FCDD-EAD4-AB8D2F5F046D}"/>
                  </a:ext>
                </a:extLst>
              </p:cNvPr>
              <p:cNvSpPr txBox="1"/>
              <p:nvPr/>
            </p:nvSpPr>
            <p:spPr>
              <a:xfrm>
                <a:off x="2300840" y="3429232"/>
                <a:ext cx="61087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𝑩𝒂𝒏𝒅𝒘𝒊𝒕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𝒏𝒖𝒆𝒗𝒐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0.1474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4768F19-5E41-FCDD-EAD4-AB8D2F5F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840" y="3429232"/>
                <a:ext cx="610878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149784A-D751-F788-2C0D-A3418F76632A}"/>
                  </a:ext>
                </a:extLst>
              </p:cNvPr>
              <p:cNvSpPr txBox="1"/>
              <p:nvPr/>
            </p:nvSpPr>
            <p:spPr>
              <a:xfrm>
                <a:off x="2300463" y="3804439"/>
                <a:ext cx="90024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𝑩𝒂𝒏𝒅𝒘𝒊𝒕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𝒉𝒔</m:t>
                      </m:r>
                      <m:r>
                        <m:rPr>
                          <m:nor/>
                        </m:rPr>
                        <a:rPr lang="es-CO" sz="20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Random</m:t>
                      </m:r>
                      <m:r>
                        <m:rPr>
                          <m:nor/>
                        </m:rPr>
                        <a:rPr lang="es-CO" sz="2000" b="1" i="1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s-CO" sz="2000" b="1" i="1">
                          <a:latin typeface="Cambria Math" panose="02040503050406030204" pitchFamily="18" charset="0"/>
                        </a:rPr>
                        <m:t>𝑩𝒂𝒏𝒅𝒘𝒊𝒕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𝒏𝒖𝒆𝒗𝒐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𝑩𝒂𝒏𝒅𝒘𝒊𝒕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𝒏𝒖𝒆𝒗𝒐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m:rPr>
                          <m:nor/>
                        </m:rPr>
                        <a:rPr lang="es-CO" sz="2000" b="1" i="1">
                          <a:latin typeface="Cambria Math" panose="02040503050406030204" pitchFamily="18" charset="0"/>
                        </a:rPr>
                        <m:t>)      </m:t>
                      </m:r>
                    </m:oMath>
                  </m:oMathPara>
                </a14:m>
                <a:endParaRPr lang="es-CO" sz="20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𝑺𝒐𝒍𝒖𝒄𝒊𝒐𝒏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𝑺𝒐𝒍𝒖𝒄𝒊𝒐𝒏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s-CO" sz="2000" b="1" dirty="0"/>
                  <a:t> </a:t>
                </a:r>
                <a14:m>
                  <m:oMath xmlns:m="http://schemas.openxmlformats.org/officeDocument/2006/math">
                    <m:r>
                      <a:rPr lang="es-CO" sz="2000" b="1" i="1">
                        <a:latin typeface="Cambria Math" panose="02040503050406030204" pitchFamily="18" charset="0"/>
                      </a:rPr>
                      <m:t>𝑩𝒂𝒏𝒅𝒘𝒊𝒕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𝒉𝒔</m:t>
                    </m:r>
                  </m:oMath>
                </a14:m>
                <a:endParaRPr lang="es-CO" sz="2000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149784A-D751-F788-2C0D-A3418F766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63" y="3804439"/>
                <a:ext cx="9002414" cy="707886"/>
              </a:xfrm>
              <a:prstGeom prst="rect">
                <a:avLst/>
              </a:prstGeom>
              <a:blipFill>
                <a:blip r:embed="rId11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75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23525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CO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Mochila Binaria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obtenidos</a:t>
            </a:r>
            <a:endParaRPr lang="es-CO" sz="15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078873" y="953144"/>
            <a:ext cx="6031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>
                <a:effectLst/>
              </a:rPr>
              <a:t>Inicializaci</a:t>
            </a:r>
            <a:r>
              <a:rPr lang="es-CO" sz="2800" b="1" dirty="0"/>
              <a:t>ó</a:t>
            </a:r>
            <a:r>
              <a:rPr lang="es-CO" sz="2800" b="1" u="none" strike="noStrike" dirty="0">
                <a:effectLst/>
              </a:rPr>
              <a:t>n GRASP de mochila binaria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9E242B4F-FEEF-0CD0-ABD8-E2FB82F258E2}"/>
                  </a:ext>
                </a:extLst>
              </p:cNvPr>
              <p:cNvSpPr txBox="1"/>
              <p:nvPr/>
            </p:nvSpPr>
            <p:spPr>
              <a:xfrm>
                <a:off x="1142027" y="1558121"/>
                <a:ext cx="393731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CO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[]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9E242B4F-FEEF-0CD0-ABD8-E2FB82F25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27" y="1558121"/>
                <a:ext cx="3937318" cy="1015663"/>
              </a:xfrm>
              <a:prstGeom prst="rect">
                <a:avLst/>
              </a:prstGeom>
              <a:blipFill>
                <a:blip r:embed="rId6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2CA4672-007A-FCE8-6F2F-4FCA4D0BF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20969"/>
              </p:ext>
            </p:extLst>
          </p:nvPr>
        </p:nvGraphicFramePr>
        <p:xfrm>
          <a:off x="1903410" y="2686319"/>
          <a:ext cx="8382000" cy="8763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5089846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6151763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39523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568816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077358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821485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790516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439904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597115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162695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308662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Elemento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2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3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05119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Profit (P</a:t>
                      </a:r>
                      <a:r>
                        <a:rPr lang="es-CO" sz="1100" u="none" strike="noStrike" baseline="-25000">
                          <a:effectLst/>
                        </a:rPr>
                        <a:t>i</a:t>
                      </a:r>
                      <a:r>
                        <a:rPr lang="es-CO" sz="1100" u="none" strike="noStrike">
                          <a:effectLst/>
                        </a:rPr>
                        <a:t>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55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10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47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50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5141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Weight (W</a:t>
                      </a:r>
                      <a:r>
                        <a:rPr lang="es-CO" sz="1100" u="none" strike="noStrike" baseline="-25000">
                          <a:effectLst/>
                        </a:rPr>
                        <a:t>i</a:t>
                      </a:r>
                      <a:r>
                        <a:rPr lang="es-CO" sz="1100" u="none" strike="noStrike">
                          <a:effectLst/>
                        </a:rPr>
                        <a:t>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95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32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23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72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46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41173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Density (D</a:t>
                      </a:r>
                      <a:r>
                        <a:rPr lang="es-CO" sz="1100" u="none" strike="noStrike" baseline="-25000">
                          <a:effectLst/>
                        </a:rPr>
                        <a:t>i</a:t>
                      </a:r>
                      <a:r>
                        <a:rPr lang="es-CO" sz="1100" u="none" strike="noStrike">
                          <a:effectLst/>
                        </a:rPr>
                        <a:t>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0,57894737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2,5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0,78333333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0,15625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0,17391304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0,69444444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0,98387097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1,30769231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1,89130435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1975744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38F0AE12-DA7E-B675-3A08-9ADF00FAC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29699"/>
              </p:ext>
            </p:extLst>
          </p:nvPr>
        </p:nvGraphicFramePr>
        <p:xfrm>
          <a:off x="1903410" y="3922828"/>
          <a:ext cx="8382000" cy="4191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9497680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61271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948153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6214375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449655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175951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383346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813962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709668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974159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3102235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Elemento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3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79025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 err="1">
                          <a:effectLst/>
                        </a:rPr>
                        <a:t>Density</a:t>
                      </a:r>
                      <a:r>
                        <a:rPr lang="es-CO" sz="1100" u="none" strike="noStrike" dirty="0">
                          <a:effectLst/>
                        </a:rPr>
                        <a:t> (D</a:t>
                      </a:r>
                      <a:r>
                        <a:rPr lang="es-CO" sz="1100" u="none" strike="noStrike" baseline="-25000" dirty="0">
                          <a:effectLst/>
                        </a:rPr>
                        <a:t>i</a:t>
                      </a:r>
                      <a:r>
                        <a:rPr lang="es-CO" sz="1100" u="none" strike="noStrike" dirty="0">
                          <a:effectLst/>
                        </a:rPr>
                        <a:t>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2,5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1,89130435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1,30769231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0,98387097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0,78333333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0,69444444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0,57894737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0,17391304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0,15625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4110268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DBEBB924-CA03-FF60-8371-1650324346D0}"/>
              </a:ext>
            </a:extLst>
          </p:cNvPr>
          <p:cNvSpPr/>
          <p:nvPr/>
        </p:nvSpPr>
        <p:spPr>
          <a:xfrm>
            <a:off x="1911643" y="3922828"/>
            <a:ext cx="3810731" cy="4191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43590B-541A-F293-6C7B-17BE51F2F955}"/>
              </a:ext>
            </a:extLst>
          </p:cNvPr>
          <p:cNvCxnSpPr>
            <a:cxnSpLocks/>
          </p:cNvCxnSpPr>
          <p:nvPr/>
        </p:nvCxnSpPr>
        <p:spPr>
          <a:xfrm flipV="1">
            <a:off x="3070623" y="4415023"/>
            <a:ext cx="0" cy="2830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F963416-5329-CA02-AB6A-3357DCA381D0}"/>
              </a:ext>
            </a:extLst>
          </p:cNvPr>
          <p:cNvSpPr txBox="1"/>
          <p:nvPr/>
        </p:nvSpPr>
        <p:spPr>
          <a:xfrm>
            <a:off x="5333523" y="4556526"/>
            <a:ext cx="4932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Si la capacidad de la mochila no se ha excedido al sumar el peso del elemento se agrega a la solución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743FD6B-328E-7EAC-EBF0-D2EE76499D92}"/>
              </a:ext>
            </a:extLst>
          </p:cNvPr>
          <p:cNvSpPr txBox="1"/>
          <p:nvPr/>
        </p:nvSpPr>
        <p:spPr>
          <a:xfrm>
            <a:off x="2290501" y="4698029"/>
            <a:ext cx="2024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Weight</a:t>
            </a: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s-CO" sz="1800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comparison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7A06D98-BDEE-2637-8620-017D6668E1A4}"/>
                  </a:ext>
                </a:extLst>
              </p:cNvPr>
              <p:cNvSpPr txBox="1"/>
              <p:nvPr/>
            </p:nvSpPr>
            <p:spPr>
              <a:xfrm>
                <a:off x="1784555" y="5242394"/>
                <a:ext cx="6105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0100000000</m:t>
                        </m:r>
                      </m:e>
                    </m:d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7A06D98-BDEE-2637-8620-017D6668E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55" y="5242394"/>
                <a:ext cx="61058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4FBA232C-C0AF-D60E-419F-B5DBC046D31C}"/>
              </a:ext>
            </a:extLst>
          </p:cNvPr>
          <p:cNvCxnSpPr>
            <a:cxnSpLocks/>
          </p:cNvCxnSpPr>
          <p:nvPr/>
        </p:nvCxnSpPr>
        <p:spPr>
          <a:xfrm flipV="1">
            <a:off x="4583799" y="4415023"/>
            <a:ext cx="0" cy="3280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B09240A-7D1E-D724-482F-4C1C22538A4A}"/>
                  </a:ext>
                </a:extLst>
              </p:cNvPr>
              <p:cNvSpPr txBox="1"/>
              <p:nvPr/>
            </p:nvSpPr>
            <p:spPr>
              <a:xfrm>
                <a:off x="1784555" y="5672859"/>
                <a:ext cx="6105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01000000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B09240A-7D1E-D724-482F-4C1C2253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55" y="5672859"/>
                <a:ext cx="61058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adroTexto 32">
            <a:extLst>
              <a:ext uri="{FF2B5EF4-FFF2-40B4-BE49-F238E27FC236}">
                <a16:creationId xmlns:a16="http://schemas.microsoft.com/office/drawing/2014/main" id="{011B8E58-AB18-16C3-1FE7-4E3BDD6AC27D}"/>
              </a:ext>
            </a:extLst>
          </p:cNvPr>
          <p:cNvSpPr txBox="1"/>
          <p:nvPr/>
        </p:nvSpPr>
        <p:spPr>
          <a:xfrm>
            <a:off x="1771787" y="6238190"/>
            <a:ext cx="7123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Al exceder la capacidad se da por finalizada la construcción de la solución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0C9125-DDC4-A77F-7FE2-E30324494E25}"/>
              </a:ext>
            </a:extLst>
          </p:cNvPr>
          <p:cNvSpPr txBox="1"/>
          <p:nvPr/>
        </p:nvSpPr>
        <p:spPr>
          <a:xfrm>
            <a:off x="5320595" y="1875146"/>
            <a:ext cx="2585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Inicialización de variables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23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8" grpId="0"/>
      <p:bldP spid="19" grpId="0"/>
      <p:bldP spid="22" grpId="0"/>
      <p:bldP spid="31" grpId="0"/>
      <p:bldP spid="33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CO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Mochila Binaria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obtenidos</a:t>
            </a:r>
            <a:endParaRPr lang="es-CO" sz="15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949625" y="953222"/>
            <a:ext cx="4289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 err="1">
                <a:effectLst/>
              </a:rPr>
              <a:t>Tweak</a:t>
            </a:r>
            <a:r>
              <a:rPr lang="es-CO" sz="2800" b="1" u="none" strike="noStrike" dirty="0">
                <a:effectLst/>
              </a:rPr>
              <a:t> para mochila binaria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457505-7E65-8B5A-1655-77D599F44EB5}"/>
              </a:ext>
            </a:extLst>
          </p:cNvPr>
          <p:cNvSpPr txBox="1"/>
          <p:nvPr/>
        </p:nvSpPr>
        <p:spPr>
          <a:xfrm>
            <a:off x="1718111" y="1828066"/>
            <a:ext cx="3281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Identificamos los </a:t>
            </a:r>
            <a:r>
              <a:rPr lang="es-CO" dirty="0" err="1"/>
              <a:t>items</a:t>
            </a:r>
            <a:r>
              <a:rPr lang="es-CO" dirty="0"/>
              <a:t> que han sido seleccionados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D33963F-2E05-17EC-538A-2520FCF2AB4C}"/>
                  </a:ext>
                </a:extLst>
              </p:cNvPr>
              <p:cNvSpPr txBox="1"/>
              <p:nvPr/>
            </p:nvSpPr>
            <p:spPr>
              <a:xfrm>
                <a:off x="2325142" y="2513317"/>
                <a:ext cx="2067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010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endParaRPr lang="es-CO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D33963F-2E05-17EC-538A-2520FCF2A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142" y="2513317"/>
                <a:ext cx="20677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387CF71-96DD-B02C-640B-DC99232B4345}"/>
                  </a:ext>
                </a:extLst>
              </p:cNvPr>
              <p:cNvSpPr txBox="1"/>
              <p:nvPr/>
            </p:nvSpPr>
            <p:spPr>
              <a:xfrm>
                <a:off x="1828859" y="2990476"/>
                <a:ext cx="30602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𝑆𝑒𝑙𝑒𝑐𝑡𝑒𝑑𝑃𝑜𝑠𝑖𝑡𝑖𝑜𝑛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,3,6,8]</m:t>
                    </m:r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endParaRPr lang="es-CO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387CF71-96DD-B02C-640B-DC99232B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59" y="2990476"/>
                <a:ext cx="306029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07F1FCD0-8E34-4A68-FAEE-6D27E9D018CF}"/>
              </a:ext>
            </a:extLst>
          </p:cNvPr>
          <p:cNvSpPr txBox="1"/>
          <p:nvPr/>
        </p:nvSpPr>
        <p:spPr>
          <a:xfrm>
            <a:off x="1210275" y="3478872"/>
            <a:ext cx="429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Los ordenamos de menor a mayor densidad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E1BCFB3-48EB-F106-32AD-26074C42CE31}"/>
                  </a:ext>
                </a:extLst>
              </p:cNvPr>
              <p:cNvSpPr txBox="1"/>
              <p:nvPr/>
            </p:nvSpPr>
            <p:spPr>
              <a:xfrm>
                <a:off x="1828859" y="3961450"/>
                <a:ext cx="30602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𝑆𝑜𝑟𝑡𝑒𝑑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Selected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[3,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endParaRPr lang="es-CO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E1BCFB3-48EB-F106-32AD-26074C42C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59" y="3961450"/>
                <a:ext cx="3060290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8DE9E276-56FD-2ED6-E64D-5E79A5282A53}"/>
              </a:ext>
            </a:extLst>
          </p:cNvPr>
          <p:cNvSpPr txBox="1"/>
          <p:nvPr/>
        </p:nvSpPr>
        <p:spPr>
          <a:xfrm>
            <a:off x="1079951" y="4820601"/>
            <a:ext cx="455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s-CO" dirty="0"/>
              <a:t>e toma la primera mitad y se descarta uno aleatoriamente, actualizando el fitness y el peso de la mochila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00500F9-DF28-C8A4-127C-258A18636892}"/>
              </a:ext>
            </a:extLst>
          </p:cNvPr>
          <p:cNvSpPr/>
          <p:nvPr/>
        </p:nvSpPr>
        <p:spPr>
          <a:xfrm>
            <a:off x="3741010" y="4038080"/>
            <a:ext cx="395005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7452ACE-44D0-0373-F9AC-D79E690D3D74}"/>
              </a:ext>
            </a:extLst>
          </p:cNvPr>
          <p:cNvCxnSpPr/>
          <p:nvPr/>
        </p:nvCxnSpPr>
        <p:spPr>
          <a:xfrm flipV="1">
            <a:off x="3846947" y="4264572"/>
            <a:ext cx="0" cy="330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4CBA3A9-AD7B-AABD-5734-1A1E2BA11886}"/>
              </a:ext>
            </a:extLst>
          </p:cNvPr>
          <p:cNvSpPr txBox="1"/>
          <p:nvPr/>
        </p:nvSpPr>
        <p:spPr>
          <a:xfrm>
            <a:off x="6735588" y="1831242"/>
            <a:ext cx="336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Identificamos los </a:t>
            </a:r>
            <a:r>
              <a:rPr lang="es-CO" dirty="0" err="1"/>
              <a:t>items</a:t>
            </a:r>
            <a:r>
              <a:rPr lang="es-CO" dirty="0"/>
              <a:t> que </a:t>
            </a:r>
            <a:r>
              <a:rPr lang="es-CO" b="1" dirty="0"/>
              <a:t>no </a:t>
            </a:r>
            <a:r>
              <a:rPr lang="es-CO" dirty="0"/>
              <a:t>han sido seleccionados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4A6A3B9-FB59-A49B-F8C3-5799184A0964}"/>
                  </a:ext>
                </a:extLst>
              </p:cNvPr>
              <p:cNvSpPr txBox="1"/>
              <p:nvPr/>
            </p:nvSpPr>
            <p:spPr>
              <a:xfrm>
                <a:off x="7467445" y="2502440"/>
                <a:ext cx="2067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010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endParaRPr lang="es-CO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4A6A3B9-FB59-A49B-F8C3-5799184A0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445" y="2502440"/>
                <a:ext cx="20677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C72A698-B501-8C9A-33E7-3BAF66F51CC2}"/>
                  </a:ext>
                </a:extLst>
              </p:cNvPr>
              <p:cNvSpPr txBox="1"/>
              <p:nvPr/>
            </p:nvSpPr>
            <p:spPr>
              <a:xfrm>
                <a:off x="6793220" y="2978663"/>
                <a:ext cx="38631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𝑈𝑛𝑠𝑒𝑙𝑒𝑐𝑡𝑒𝑑𝑃𝑜𝑠𝑖𝑡𝑖𝑜𝑛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[0,2,3,4,5,7,9]</m:t>
                    </m:r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endParaRPr lang="es-CO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C72A698-B501-8C9A-33E7-3BAF66F51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220" y="2978663"/>
                <a:ext cx="3863117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E9056316-C653-EBB6-6491-3E6CE22FF24E}"/>
              </a:ext>
            </a:extLst>
          </p:cNvPr>
          <p:cNvSpPr txBox="1"/>
          <p:nvPr/>
        </p:nvSpPr>
        <p:spPr>
          <a:xfrm>
            <a:off x="6268910" y="3488088"/>
            <a:ext cx="429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Los ordenamos de mayor a menor densidad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E7E82BCD-0A52-D128-8E01-C53AB0228B5A}"/>
                  </a:ext>
                </a:extLst>
              </p:cNvPr>
              <p:cNvSpPr txBox="1"/>
              <p:nvPr/>
            </p:nvSpPr>
            <p:spPr>
              <a:xfrm>
                <a:off x="6479596" y="3950573"/>
                <a:ext cx="40199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𝑆𝑜𝑟𝑡𝑒𝑑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Unselected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E7E82BCD-0A52-D128-8E01-C53AB0228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596" y="3950573"/>
                <a:ext cx="4019958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E0C0BBDD-A15B-AC4C-5BF9-F1C3F0FAF8FD}"/>
              </a:ext>
            </a:extLst>
          </p:cNvPr>
          <p:cNvSpPr txBox="1"/>
          <p:nvPr/>
        </p:nvSpPr>
        <p:spPr>
          <a:xfrm>
            <a:off x="6407832" y="4677776"/>
            <a:ext cx="4019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s-CO" dirty="0"/>
              <a:t>e toma la primera mitad y se almacena uno aleatoriamente, comprobando que quepa en la mochila y actualizando el fitness y el peso total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F6674F4-ACED-FC20-8CC4-D0C6F800B31A}"/>
              </a:ext>
            </a:extLst>
          </p:cNvPr>
          <p:cNvSpPr/>
          <p:nvPr/>
        </p:nvSpPr>
        <p:spPr>
          <a:xfrm>
            <a:off x="8884805" y="4037400"/>
            <a:ext cx="721448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6FC68B71-89A8-2864-52A7-15D58D18050A}"/>
              </a:ext>
            </a:extLst>
          </p:cNvPr>
          <p:cNvCxnSpPr/>
          <p:nvPr/>
        </p:nvCxnSpPr>
        <p:spPr>
          <a:xfrm flipV="1">
            <a:off x="9176660" y="4220853"/>
            <a:ext cx="0" cy="330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E563DA74-C441-EE8F-857A-A007024DB02A}"/>
              </a:ext>
            </a:extLst>
          </p:cNvPr>
          <p:cNvCxnSpPr>
            <a:cxnSpLocks/>
            <a:stCxn id="27" idx="3"/>
            <a:endCxn id="22" idx="3"/>
          </p:cNvCxnSpPr>
          <p:nvPr/>
        </p:nvCxnSpPr>
        <p:spPr>
          <a:xfrm flipH="1" flipV="1">
            <a:off x="10099690" y="2154408"/>
            <a:ext cx="327756" cy="3123533"/>
          </a:xfrm>
          <a:prstGeom prst="bentConnector3">
            <a:avLst>
              <a:gd name="adj1" fmla="val -697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A2D6D15-B21B-C835-6AF7-27A49BB5A2B4}"/>
              </a:ext>
            </a:extLst>
          </p:cNvPr>
          <p:cNvSpPr txBox="1"/>
          <p:nvPr/>
        </p:nvSpPr>
        <p:spPr>
          <a:xfrm>
            <a:off x="10739972" y="3520061"/>
            <a:ext cx="132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Repetimos hasta llenar la mochila</a:t>
            </a:r>
          </a:p>
        </p:txBody>
      </p:sp>
    </p:spTree>
    <p:extLst>
      <p:ext uri="{BB962C8B-B14F-4D97-AF65-F5344CB8AC3E}">
        <p14:creationId xmlns:p14="http://schemas.microsoft.com/office/powerpoint/2010/main" val="24690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13" grpId="0"/>
      <p:bldP spid="15" grpId="0"/>
      <p:bldP spid="16" grpId="0"/>
      <p:bldP spid="17" grpId="0"/>
      <p:bldP spid="18" grpId="0" animBg="1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2" y="0"/>
            <a:ext cx="12170364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a 10">
                <a:extLst>
                  <a:ext uri="{FF2B5EF4-FFF2-40B4-BE49-F238E27FC236}">
                    <a16:creationId xmlns:a16="http://schemas.microsoft.com/office/drawing/2014/main" id="{6E6AF849-3E28-0E70-C857-5AAAE802E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82599"/>
                  </p:ext>
                </p:extLst>
              </p:nvPr>
            </p:nvGraphicFramePr>
            <p:xfrm>
              <a:off x="1361320" y="4033426"/>
              <a:ext cx="4874453" cy="350678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047103">
                      <a:extLst>
                        <a:ext uri="{9D8B030D-6E8A-4147-A177-3AD203B41FA5}">
                          <a16:colId xmlns:a16="http://schemas.microsoft.com/office/drawing/2014/main" val="2189893642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3068334299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543664812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2394282070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2731124473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29628810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52224267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3615303538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25233636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976570830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4082355872"/>
                        </a:ext>
                      </a:extLst>
                    </a:gridCol>
                  </a:tblGrid>
                  <a:tr h="350678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187713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a 10">
                <a:extLst>
                  <a:ext uri="{FF2B5EF4-FFF2-40B4-BE49-F238E27FC236}">
                    <a16:creationId xmlns:a16="http://schemas.microsoft.com/office/drawing/2014/main" id="{6E6AF849-3E28-0E70-C857-5AAAE802E3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82599"/>
                  </p:ext>
                </p:extLst>
              </p:nvPr>
            </p:nvGraphicFramePr>
            <p:xfrm>
              <a:off x="1361320" y="4033426"/>
              <a:ext cx="4874453" cy="350678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047103">
                      <a:extLst>
                        <a:ext uri="{9D8B030D-6E8A-4147-A177-3AD203B41FA5}">
                          <a16:colId xmlns:a16="http://schemas.microsoft.com/office/drawing/2014/main" val="2189893642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3068334299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543664812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2394282070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2731124473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29628810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52224267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3615303538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25233636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976570830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4082355872"/>
                        </a:ext>
                      </a:extLst>
                    </a:gridCol>
                  </a:tblGrid>
                  <a:tr h="350678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205" t="-3448" r="-36506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187713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42520" imgH="825120" progId="">
                  <p:embed/>
                </p:oleObj>
              </mc:Choice>
              <mc:Fallback>
                <p:oleObj r:id="rId5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2161570" y="911104"/>
            <a:ext cx="786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>
                <a:effectLst/>
              </a:rPr>
              <a:t>Inicializaci</a:t>
            </a:r>
            <a:r>
              <a:rPr lang="es-CO" sz="2800" b="1" dirty="0"/>
              <a:t>ó</a:t>
            </a:r>
            <a:r>
              <a:rPr lang="es-CO" sz="2800" b="1" u="none" strike="noStrike" dirty="0">
                <a:effectLst/>
              </a:rPr>
              <a:t>n GRASP del p</a:t>
            </a:r>
            <a:r>
              <a:rPr lang="es-MX" sz="2800" b="1" u="none" strike="noStrike" dirty="0">
                <a:effectLst/>
              </a:rPr>
              <a:t>roblema vendedor viajero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9E242B4F-FEEF-0CD0-ABD8-E2FB82F258E2}"/>
                  </a:ext>
                </a:extLst>
              </p:cNvPr>
              <p:cNvSpPr txBox="1"/>
              <p:nvPr/>
            </p:nvSpPr>
            <p:spPr>
              <a:xfrm>
                <a:off x="1142027" y="1558121"/>
                <a:ext cx="393731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0, 1, 2, 3, 4, 5, 6, 7, 8, 9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CO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9E242B4F-FEEF-0CD0-ABD8-E2FB82F25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27" y="1558121"/>
                <a:ext cx="3937318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ángulo 14">
            <a:extLst>
              <a:ext uri="{FF2B5EF4-FFF2-40B4-BE49-F238E27FC236}">
                <a16:creationId xmlns:a16="http://schemas.microsoft.com/office/drawing/2014/main" id="{DBEBB924-CA03-FF60-8371-1650324346D0}"/>
              </a:ext>
            </a:extLst>
          </p:cNvPr>
          <p:cNvSpPr/>
          <p:nvPr/>
        </p:nvSpPr>
        <p:spPr>
          <a:xfrm>
            <a:off x="2392656" y="4025396"/>
            <a:ext cx="1560365" cy="37312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43590B-541A-F293-6C7B-17BE51F2F955}"/>
              </a:ext>
            </a:extLst>
          </p:cNvPr>
          <p:cNvCxnSpPr>
            <a:cxnSpLocks/>
          </p:cNvCxnSpPr>
          <p:nvPr/>
        </p:nvCxnSpPr>
        <p:spPr>
          <a:xfrm flipV="1">
            <a:off x="2972147" y="4429086"/>
            <a:ext cx="0" cy="2830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DF963416-5329-CA02-AB6A-3357DCA381D0}"/>
                  </a:ext>
                </a:extLst>
              </p:cNvPr>
              <p:cNvSpPr txBox="1"/>
              <p:nvPr/>
            </p:nvSpPr>
            <p:spPr>
              <a:xfrm>
                <a:off x="6429146" y="4304196"/>
                <a:ext cx="49322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CO" sz="1800" b="0" i="0" u="none" strike="noStrike" dirty="0">
                    <a:solidFill>
                      <a:srgbClr val="000000"/>
                    </a:solidFill>
                    <a:effectLst/>
                    <a:latin typeface="+mn-lt"/>
                  </a:rPr>
                  <a:t>Añadimos la ciudad a nuestra solución y la retiramos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s-CO" dirty="0"/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DF963416-5329-CA02-AB6A-3357DCA38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46" y="4304196"/>
                <a:ext cx="4932224" cy="646331"/>
              </a:xfrm>
              <a:prstGeom prst="rect">
                <a:avLst/>
              </a:prstGeom>
              <a:blipFill>
                <a:blip r:embed="rId8"/>
                <a:stretch>
                  <a:fillRect l="-1028" t="-3846" r="-1028" b="-1538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7A06D98-BDEE-2637-8620-017D6668E1A4}"/>
                  </a:ext>
                </a:extLst>
              </p:cNvPr>
              <p:cNvSpPr txBox="1"/>
              <p:nvPr/>
            </p:nvSpPr>
            <p:spPr>
              <a:xfrm>
                <a:off x="1361320" y="4739834"/>
                <a:ext cx="398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 2, 8, 4, 3, 5, 1, 7, 9]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7A06D98-BDEE-2637-8620-017D6668E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20" y="4739834"/>
                <a:ext cx="3984400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10D332-DED8-F031-39A8-EF63D3B15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78312"/>
              </p:ext>
            </p:extLst>
          </p:nvPr>
        </p:nvGraphicFramePr>
        <p:xfrm>
          <a:off x="1306864" y="2643229"/>
          <a:ext cx="5312275" cy="7439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85341">
                  <a:extLst>
                    <a:ext uri="{9D8B030D-6E8A-4147-A177-3AD203B41FA5}">
                      <a16:colId xmlns:a16="http://schemas.microsoft.com/office/drawing/2014/main" val="2651483201"/>
                    </a:ext>
                  </a:extLst>
                </a:gridCol>
                <a:gridCol w="406989">
                  <a:extLst>
                    <a:ext uri="{9D8B030D-6E8A-4147-A177-3AD203B41FA5}">
                      <a16:colId xmlns:a16="http://schemas.microsoft.com/office/drawing/2014/main" val="2877429877"/>
                    </a:ext>
                  </a:extLst>
                </a:gridCol>
                <a:gridCol w="535511">
                  <a:extLst>
                    <a:ext uri="{9D8B030D-6E8A-4147-A177-3AD203B41FA5}">
                      <a16:colId xmlns:a16="http://schemas.microsoft.com/office/drawing/2014/main" val="777320101"/>
                    </a:ext>
                  </a:extLst>
                </a:gridCol>
                <a:gridCol w="406989">
                  <a:extLst>
                    <a:ext uri="{9D8B030D-6E8A-4147-A177-3AD203B41FA5}">
                      <a16:colId xmlns:a16="http://schemas.microsoft.com/office/drawing/2014/main" val="4060780283"/>
                    </a:ext>
                  </a:extLst>
                </a:gridCol>
                <a:gridCol w="406989">
                  <a:extLst>
                    <a:ext uri="{9D8B030D-6E8A-4147-A177-3AD203B41FA5}">
                      <a16:colId xmlns:a16="http://schemas.microsoft.com/office/drawing/2014/main" val="34133811"/>
                    </a:ext>
                  </a:extLst>
                </a:gridCol>
                <a:gridCol w="406989">
                  <a:extLst>
                    <a:ext uri="{9D8B030D-6E8A-4147-A177-3AD203B41FA5}">
                      <a16:colId xmlns:a16="http://schemas.microsoft.com/office/drawing/2014/main" val="125926138"/>
                    </a:ext>
                  </a:extLst>
                </a:gridCol>
                <a:gridCol w="406989">
                  <a:extLst>
                    <a:ext uri="{9D8B030D-6E8A-4147-A177-3AD203B41FA5}">
                      <a16:colId xmlns:a16="http://schemas.microsoft.com/office/drawing/2014/main" val="4228694350"/>
                    </a:ext>
                  </a:extLst>
                </a:gridCol>
                <a:gridCol w="406989">
                  <a:extLst>
                    <a:ext uri="{9D8B030D-6E8A-4147-A177-3AD203B41FA5}">
                      <a16:colId xmlns:a16="http://schemas.microsoft.com/office/drawing/2014/main" val="1532385299"/>
                    </a:ext>
                  </a:extLst>
                </a:gridCol>
                <a:gridCol w="406989">
                  <a:extLst>
                    <a:ext uri="{9D8B030D-6E8A-4147-A177-3AD203B41FA5}">
                      <a16:colId xmlns:a16="http://schemas.microsoft.com/office/drawing/2014/main" val="2171948655"/>
                    </a:ext>
                  </a:extLst>
                </a:gridCol>
                <a:gridCol w="535511">
                  <a:extLst>
                    <a:ext uri="{9D8B030D-6E8A-4147-A177-3AD203B41FA5}">
                      <a16:colId xmlns:a16="http://schemas.microsoft.com/office/drawing/2014/main" val="563376176"/>
                    </a:ext>
                  </a:extLst>
                </a:gridCol>
                <a:gridCol w="406989">
                  <a:extLst>
                    <a:ext uri="{9D8B030D-6E8A-4147-A177-3AD203B41FA5}">
                      <a16:colId xmlns:a16="http://schemas.microsoft.com/office/drawing/2014/main" val="457621261"/>
                    </a:ext>
                  </a:extLst>
                </a:gridCol>
              </a:tblGrid>
              <a:tr h="24799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Ciudad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2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4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5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6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7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8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6549002"/>
                  </a:ext>
                </a:extLst>
              </a:tr>
              <a:tr h="24799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/>
                        </a:rPr>
                        <a:t>x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61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/>
                        </a:rPr>
                        <a:t>79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91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36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53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64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52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100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99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564860"/>
                  </a:ext>
                </a:extLst>
              </a:tr>
              <a:tr h="24799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y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73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100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96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86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25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33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38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73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effectLst/>
                        </a:rPr>
                        <a:t>19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/>
                        </a:rPr>
                        <a:t>37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315571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2B03A31-EB55-C12A-EF5C-0562B1673550}"/>
                  </a:ext>
                </a:extLst>
              </p:cNvPr>
              <p:cNvSpPr txBox="1"/>
              <p:nvPr/>
            </p:nvSpPr>
            <p:spPr>
              <a:xfrm>
                <a:off x="1265569" y="3533408"/>
                <a:ext cx="9398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CO" sz="1800" b="0" i="0" u="none" strike="noStrike" dirty="0">
                    <a:solidFill>
                      <a:srgbClr val="000000"/>
                    </a:solidFill>
                    <a:effectLst/>
                    <a:latin typeface="+mn-lt"/>
                  </a:rPr>
                  <a:t>Ordenamos las ciudades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s-CO" sz="1800" b="0" i="0" u="none" strike="noStrike" dirty="0">
                    <a:solidFill>
                      <a:srgbClr val="000000"/>
                    </a:solidFill>
                    <a:effectLst/>
                    <a:latin typeface="+mn-lt"/>
                  </a:rPr>
                  <a:t>) según su cercanía a la última ciudad agregada, iniciando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CO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2B03A31-EB55-C12A-EF5C-0562B1673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569" y="3533408"/>
                <a:ext cx="9398649" cy="369332"/>
              </a:xfrm>
              <a:prstGeom prst="rect">
                <a:avLst/>
              </a:prstGeom>
              <a:blipFill>
                <a:blip r:embed="rId10"/>
                <a:stretch>
                  <a:fillRect l="-540" t="-6667" b="-2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a 11">
                <a:extLst>
                  <a:ext uri="{FF2B5EF4-FFF2-40B4-BE49-F238E27FC236}">
                    <a16:creationId xmlns:a16="http://schemas.microsoft.com/office/drawing/2014/main" id="{902CA8BF-1013-58D1-1533-C96BE563C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2411504"/>
                  </p:ext>
                </p:extLst>
              </p:nvPr>
            </p:nvGraphicFramePr>
            <p:xfrm>
              <a:off x="1361320" y="5317813"/>
              <a:ext cx="4491718" cy="350678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047103">
                      <a:extLst>
                        <a:ext uri="{9D8B030D-6E8A-4147-A177-3AD203B41FA5}">
                          <a16:colId xmlns:a16="http://schemas.microsoft.com/office/drawing/2014/main" val="2189893642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3068334299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543664812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2394282070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2731124473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29628810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52224267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3615303538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25233636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4082355872"/>
                        </a:ext>
                      </a:extLst>
                    </a:gridCol>
                  </a:tblGrid>
                  <a:tr h="350678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187713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a 11">
                <a:extLst>
                  <a:ext uri="{FF2B5EF4-FFF2-40B4-BE49-F238E27FC236}">
                    <a16:creationId xmlns:a16="http://schemas.microsoft.com/office/drawing/2014/main" id="{902CA8BF-1013-58D1-1533-C96BE563C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2411504"/>
                  </p:ext>
                </p:extLst>
              </p:nvPr>
            </p:nvGraphicFramePr>
            <p:xfrm>
              <a:off x="1361320" y="5317813"/>
              <a:ext cx="4491718" cy="350678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047103">
                      <a:extLst>
                        <a:ext uri="{9D8B030D-6E8A-4147-A177-3AD203B41FA5}">
                          <a16:colId xmlns:a16="http://schemas.microsoft.com/office/drawing/2014/main" val="2189893642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3068334299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543664812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2394282070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2731124473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29628810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52224267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3615303538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1252336367"/>
                        </a:ext>
                      </a:extLst>
                    </a:gridCol>
                    <a:gridCol w="382735">
                      <a:extLst>
                        <a:ext uri="{9D8B030D-6E8A-4147-A177-3AD203B41FA5}">
                          <a16:colId xmlns:a16="http://schemas.microsoft.com/office/drawing/2014/main" val="4082355872"/>
                        </a:ext>
                      </a:extLst>
                    </a:gridCol>
                  </a:tblGrid>
                  <a:tr h="350678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11"/>
                          <a:stretch>
                            <a:fillRect l="-1205" r="-328916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s-CO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187713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5AA2477-7D16-5FF5-C433-5E5EFBB3B056}"/>
                  </a:ext>
                </a:extLst>
              </p:cNvPr>
              <p:cNvSpPr txBox="1"/>
              <p:nvPr/>
            </p:nvSpPr>
            <p:spPr>
              <a:xfrm>
                <a:off x="6429146" y="5302525"/>
                <a:ext cx="49322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+mn-lt"/>
                  </a:rPr>
                  <a:t>Reordenamos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s-CO" dirty="0"/>
                  <a:t> según su distancia a la ciudad 6</a:t>
                </a: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5AA2477-7D16-5FF5-C433-5E5EFBB3B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46" y="5302525"/>
                <a:ext cx="4932224" cy="369332"/>
              </a:xfrm>
              <a:prstGeom prst="rect">
                <a:avLst/>
              </a:prstGeom>
              <a:blipFill>
                <a:blip r:embed="rId12"/>
                <a:stretch>
                  <a:fillRect l="-1028" t="-6667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ángulo 19">
            <a:extLst>
              <a:ext uri="{FF2B5EF4-FFF2-40B4-BE49-F238E27FC236}">
                <a16:creationId xmlns:a16="http://schemas.microsoft.com/office/drawing/2014/main" id="{765D837D-7C9F-8074-0ED2-813752BB001E}"/>
              </a:ext>
            </a:extLst>
          </p:cNvPr>
          <p:cNvSpPr/>
          <p:nvPr/>
        </p:nvSpPr>
        <p:spPr>
          <a:xfrm>
            <a:off x="2392655" y="5306590"/>
            <a:ext cx="1560365" cy="37312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69292AA-AF3C-45A4-85CA-3282854710C2}"/>
              </a:ext>
            </a:extLst>
          </p:cNvPr>
          <p:cNvCxnSpPr>
            <a:cxnSpLocks/>
          </p:cNvCxnSpPr>
          <p:nvPr/>
        </p:nvCxnSpPr>
        <p:spPr>
          <a:xfrm flipV="1">
            <a:off x="3353520" y="5712775"/>
            <a:ext cx="0" cy="2830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E9D432F2-CD56-D683-7460-C05258F09A4A}"/>
                  </a:ext>
                </a:extLst>
              </p:cNvPr>
              <p:cNvSpPr txBox="1"/>
              <p:nvPr/>
            </p:nvSpPr>
            <p:spPr>
              <a:xfrm>
                <a:off x="1306863" y="6045528"/>
                <a:ext cx="4928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6, 4</m:t>
                        </m:r>
                      </m:e>
                    </m:d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2, 8, 1, 0, 3, 7, 5, 9]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E9D432F2-CD56-D683-7460-C05258F09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863" y="6045528"/>
                <a:ext cx="4928903" cy="369332"/>
              </a:xfrm>
              <a:prstGeom prst="rect">
                <a:avLst/>
              </a:prstGeom>
              <a:blipFill>
                <a:blip r:embed="rId1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03AE4233-15CC-B908-F133-BD9642FC104D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Mochila Binaria &gt; </a:t>
            </a:r>
            <a:r>
              <a:rPr lang="es-MX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obtenidos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2955B2D-D791-75EB-9CC2-0626F8EE6B48}"/>
              </a:ext>
            </a:extLst>
          </p:cNvPr>
          <p:cNvSpPr txBox="1"/>
          <p:nvPr/>
        </p:nvSpPr>
        <p:spPr>
          <a:xfrm>
            <a:off x="5320595" y="1875146"/>
            <a:ext cx="2585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Inicialización de variables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196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8" grpId="0"/>
      <p:bldP spid="22" grpId="0"/>
      <p:bldP spid="10" grpId="0"/>
      <p:bldP spid="14" grpId="0"/>
      <p:bldP spid="20" grpId="0" animBg="1"/>
      <p:bldP spid="2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0" y="0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Mochila Binaria &gt; </a:t>
            </a:r>
            <a:r>
              <a:rPr lang="es-MX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obtenidos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2783389" y="966561"/>
            <a:ext cx="6683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 err="1">
                <a:effectLst/>
              </a:rPr>
              <a:t>Tweak</a:t>
            </a:r>
            <a:r>
              <a:rPr lang="es-CO" sz="2800" b="1" u="none" strike="noStrike" dirty="0">
                <a:effectLst/>
              </a:rPr>
              <a:t> 3opt </a:t>
            </a:r>
            <a:r>
              <a:rPr lang="es-MX" sz="2800" b="1" u="none" strike="noStrike" dirty="0">
                <a:effectLst/>
              </a:rPr>
              <a:t>problema del vendedor viajero 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2A7582-02CA-68B1-F97F-5AF3F5CB0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15" y="2608733"/>
            <a:ext cx="1602874" cy="14888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C98238-6300-822C-D7DF-BA64CE64A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951" y="2056305"/>
            <a:ext cx="1128382" cy="12505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5F9D61-8782-448D-32CF-735F7344C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8197" y="2025967"/>
            <a:ext cx="1128382" cy="12505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0157847-7805-52B6-AFE9-761CE8F2F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6443" y="2056305"/>
            <a:ext cx="1128382" cy="12505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0FF7A9B-6666-9175-7A3E-7EE03A1D42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9951" y="3405477"/>
            <a:ext cx="1128382" cy="125052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A669155-A33E-F7B4-C5FC-21108D9D18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8196" y="3353164"/>
            <a:ext cx="1128382" cy="12505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E3E3E67-2C54-AF40-0C50-D93B4A2537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6441" y="3353947"/>
            <a:ext cx="1128382" cy="125052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6E7135C-F421-E488-B19D-AB87BA2999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196" y="4675123"/>
            <a:ext cx="1128382" cy="1250526"/>
          </a:xfrm>
          <a:prstGeom prst="rect">
            <a:avLst/>
          </a:prstGeom>
        </p:spPr>
      </p:pic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509543D7-36DB-E634-3F42-123DABD89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719007"/>
              </p:ext>
            </p:extLst>
          </p:nvPr>
        </p:nvGraphicFramePr>
        <p:xfrm>
          <a:off x="2232390" y="2190511"/>
          <a:ext cx="5833572" cy="83644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33402">
                  <a:extLst>
                    <a:ext uri="{9D8B030D-6E8A-4147-A177-3AD203B41FA5}">
                      <a16:colId xmlns:a16="http://schemas.microsoft.com/office/drawing/2014/main" val="333171364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4129224871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2113310328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3003518111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3598610416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3728713600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2367429765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176097862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2394253545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524985163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3692801720"/>
                    </a:ext>
                  </a:extLst>
                </a:gridCol>
              </a:tblGrid>
              <a:tr h="41822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Solución ABC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5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3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1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7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2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6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4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9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8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0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105155"/>
                  </a:ext>
                </a:extLst>
              </a:tr>
              <a:tr h="418222">
                <a:tc>
                  <a:txBody>
                    <a:bodyPr/>
                    <a:lstStyle/>
                    <a:p>
                      <a:pPr algn="l" fontAlgn="b"/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612859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1DDDC9E0-82FF-7652-F9BC-A2DC6A9F2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02872"/>
              </p:ext>
            </p:extLst>
          </p:nvPr>
        </p:nvGraphicFramePr>
        <p:xfrm>
          <a:off x="2232390" y="3456222"/>
          <a:ext cx="5833570" cy="83644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33400">
                  <a:extLst>
                    <a:ext uri="{9D8B030D-6E8A-4147-A177-3AD203B41FA5}">
                      <a16:colId xmlns:a16="http://schemas.microsoft.com/office/drawing/2014/main" val="1027777883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2537329107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3982154361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4067315434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505688896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2148790368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1019273026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3977706619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1312520099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1194912528"/>
                    </a:ext>
                  </a:extLst>
                </a:gridCol>
                <a:gridCol w="420017">
                  <a:extLst>
                    <a:ext uri="{9D8B030D-6E8A-4147-A177-3AD203B41FA5}">
                      <a16:colId xmlns:a16="http://schemas.microsoft.com/office/drawing/2014/main" val="2979228843"/>
                    </a:ext>
                  </a:extLst>
                </a:gridCol>
              </a:tblGrid>
              <a:tr h="41822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Solución AB'C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5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3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6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2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7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1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4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9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8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0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238158"/>
                  </a:ext>
                </a:extLst>
              </a:tr>
              <a:tr h="418222">
                <a:tc>
                  <a:txBody>
                    <a:bodyPr/>
                    <a:lstStyle/>
                    <a:p>
                      <a:pPr algn="l" fontAlgn="b"/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 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x1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y1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 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 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x2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y2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 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z1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z2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696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F922113-FBAB-31A6-598E-326561499DE2}"/>
                  </a:ext>
                </a:extLst>
              </p:cNvPr>
              <p:cNvSpPr txBox="1"/>
              <p:nvPr/>
            </p:nvSpPr>
            <p:spPr>
              <a:xfrm>
                <a:off x="267215" y="5018023"/>
                <a:ext cx="925115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𝐹𝑖𝑡𝑛𝑒𝑠𝑠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𝐹𝑖𝑡𝑛𝑒𝑠𝑠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F922113-FBAB-31A6-598E-326561499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15" y="5018023"/>
                <a:ext cx="9251157" cy="391261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adroTexto 27">
            <a:extLst>
              <a:ext uri="{FF2B5EF4-FFF2-40B4-BE49-F238E27FC236}">
                <a16:creationId xmlns:a16="http://schemas.microsoft.com/office/drawing/2014/main" id="{11FE6E1B-AE9F-DB9A-FB43-ADE5813CF927}"/>
              </a:ext>
            </a:extLst>
          </p:cNvPr>
          <p:cNvSpPr txBox="1"/>
          <p:nvPr/>
        </p:nvSpPr>
        <p:spPr>
          <a:xfrm>
            <a:off x="359547" y="5679038"/>
            <a:ext cx="55269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2000" b="0" i="0" u="none" strike="noStrike" dirty="0">
                <a:solidFill>
                  <a:srgbClr val="000000"/>
                </a:solidFill>
                <a:effectLst/>
                <a:latin typeface="+mn-lt"/>
              </a:rPr>
              <a:t>Seleccionamos la combinación con el mejor fitness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70319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681379" y="5743"/>
            <a:ext cx="482606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-CO" sz="2800" u="none" strike="noStrike" dirty="0">
                <a:effectLst/>
              </a:rPr>
              <a:t>Resultados funciones continuas</a:t>
            </a:r>
            <a:endParaRPr lang="es-CO" sz="2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50A6AA-7593-98C3-0C6B-B134A245B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237" y="448921"/>
            <a:ext cx="10363408" cy="15001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05AE537-D1C7-A400-9CFD-64C553597D7B}"/>
              </a:ext>
            </a:extLst>
          </p:cNvPr>
          <p:cNvSpPr txBox="1"/>
          <p:nvPr/>
        </p:nvSpPr>
        <p:spPr>
          <a:xfrm>
            <a:off x="271005" y="1102005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GRASP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1D0FA0E-2D67-A9CF-26FC-3D58EC582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237" y="1976565"/>
            <a:ext cx="10363408" cy="14903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6BECAB2-7AEF-0AD5-6922-3B033DBFDC7B}"/>
              </a:ext>
            </a:extLst>
          </p:cNvPr>
          <p:cNvSpPr txBox="1"/>
          <p:nvPr/>
        </p:nvSpPr>
        <p:spPr>
          <a:xfrm>
            <a:off x="271005" y="2547217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6A791F5-37EC-F59B-8D00-BEB377CF1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237" y="3494426"/>
            <a:ext cx="10363408" cy="147452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68068A9-C5D2-491D-B776-689F8D65A5F9}"/>
              </a:ext>
            </a:extLst>
          </p:cNvPr>
          <p:cNvSpPr txBox="1"/>
          <p:nvPr/>
        </p:nvSpPr>
        <p:spPr>
          <a:xfrm>
            <a:off x="271005" y="4047022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HCRR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569462C-B45F-008E-65D2-5D7DE3787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237" y="5116122"/>
            <a:ext cx="10383711" cy="147452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CF50228-1948-8061-C504-05901513D3CA}"/>
              </a:ext>
            </a:extLst>
          </p:cNvPr>
          <p:cNvSpPr txBox="1"/>
          <p:nvPr/>
        </p:nvSpPr>
        <p:spPr>
          <a:xfrm>
            <a:off x="271005" y="5571329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SA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2EFD57D-4153-6293-19A4-4F5D50D6A527}"/>
              </a:ext>
            </a:extLst>
          </p:cNvPr>
          <p:cNvSpPr/>
          <p:nvPr/>
        </p:nvSpPr>
        <p:spPr>
          <a:xfrm>
            <a:off x="3681380" y="2235200"/>
            <a:ext cx="1359544" cy="15252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AB3D410-9114-95F3-AF94-675A8C895050}"/>
              </a:ext>
            </a:extLst>
          </p:cNvPr>
          <p:cNvSpPr/>
          <p:nvPr/>
        </p:nvSpPr>
        <p:spPr>
          <a:xfrm>
            <a:off x="3583688" y="2441860"/>
            <a:ext cx="1457236" cy="152523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F853124-6D2A-AC22-1E6F-A1CDB1923023}"/>
              </a:ext>
            </a:extLst>
          </p:cNvPr>
          <p:cNvSpPr/>
          <p:nvPr/>
        </p:nvSpPr>
        <p:spPr>
          <a:xfrm>
            <a:off x="3501292" y="2646358"/>
            <a:ext cx="1539632" cy="152523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2B1E39E-AB67-3453-1613-B8F4342CCAA0}"/>
              </a:ext>
            </a:extLst>
          </p:cNvPr>
          <p:cNvSpPr/>
          <p:nvPr/>
        </p:nvSpPr>
        <p:spPr>
          <a:xfrm>
            <a:off x="3681378" y="1324984"/>
            <a:ext cx="1343915" cy="14635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98F849-61F5-BACF-E2E6-9E0CE31BEE49}"/>
              </a:ext>
            </a:extLst>
          </p:cNvPr>
          <p:cNvSpPr/>
          <p:nvPr/>
        </p:nvSpPr>
        <p:spPr>
          <a:xfrm>
            <a:off x="3589716" y="3042611"/>
            <a:ext cx="1457236" cy="152523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B627324-EF00-803F-F7F2-3360DE211109}"/>
              </a:ext>
            </a:extLst>
          </p:cNvPr>
          <p:cNvSpPr/>
          <p:nvPr/>
        </p:nvSpPr>
        <p:spPr>
          <a:xfrm>
            <a:off x="3591502" y="1719646"/>
            <a:ext cx="1425975" cy="146354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484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0"/>
      <p:bldP spid="19" grpId="0"/>
      <p:bldP spid="2" grpId="0" animBg="1"/>
      <p:bldP spid="4" grpId="0" animBg="1"/>
      <p:bldP spid="6" grpId="0" animBg="1"/>
      <p:bldP spid="9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4209</TotalTime>
  <Words>1102</Words>
  <Application>Microsoft Macintosh PowerPoint</Application>
  <PresentationFormat>Personalizado</PresentationFormat>
  <Paragraphs>364</Paragraphs>
  <Slides>18</Slides>
  <Notes>15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unicauca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CAMILO ENRIQUE ROMERO PARRA</cp:lastModifiedBy>
  <cp:revision>312</cp:revision>
  <dcterms:created xsi:type="dcterms:W3CDTF">2019-01-31T16:13:01Z</dcterms:created>
  <dcterms:modified xsi:type="dcterms:W3CDTF">2023-10-16T17:52:20Z</dcterms:modified>
</cp:coreProperties>
</file>